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80" r:id="rId4"/>
    <p:sldId id="267" r:id="rId5"/>
    <p:sldId id="263" r:id="rId6"/>
    <p:sldId id="264" r:id="rId7"/>
    <p:sldId id="260" r:id="rId8"/>
    <p:sldId id="265" r:id="rId9"/>
    <p:sldId id="279" r:id="rId10"/>
    <p:sldId id="268" r:id="rId11"/>
    <p:sldId id="283" r:id="rId12"/>
    <p:sldId id="270" r:id="rId13"/>
    <p:sldId id="256" r:id="rId14"/>
    <p:sldId id="273" r:id="rId15"/>
    <p:sldId id="284" r:id="rId16"/>
    <p:sldId id="272" r:id="rId17"/>
    <p:sldId id="271" r:id="rId18"/>
    <p:sldId id="274" r:id="rId19"/>
    <p:sldId id="269" r:id="rId20"/>
    <p:sldId id="281" r:id="rId21"/>
    <p:sldId id="282" r:id="rId22"/>
    <p:sldId id="266" r:id="rId23"/>
    <p:sldId id="277" r:id="rId24"/>
    <p:sldId id="278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dsey Hurley" initials="LH" lastIdx="9" clrIdx="0">
    <p:extLst>
      <p:ext uri="{19B8F6BF-5375-455C-9EA6-DF929625EA0E}">
        <p15:presenceInfo xmlns:p15="http://schemas.microsoft.com/office/powerpoint/2012/main" userId="e7b6f5a4dde65f73" providerId="Windows Live"/>
      </p:ext>
    </p:extLst>
  </p:cmAuthor>
  <p:cmAuthor id="2" name="Iain stevenson" initials="Is" lastIdx="4" clrIdx="1">
    <p:extLst>
      <p:ext uri="{19B8F6BF-5375-455C-9EA6-DF929625EA0E}">
        <p15:presenceInfo xmlns:p15="http://schemas.microsoft.com/office/powerpoint/2012/main" userId="Iain steve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9"/>
  </p:normalViewPr>
  <p:slideViewPr>
    <p:cSldViewPr snapToGrid="0" snapToObjects="1">
      <p:cViewPr varScale="1">
        <p:scale>
          <a:sx n="110" d="100"/>
          <a:sy n="110" d="100"/>
        </p:scale>
        <p:origin x="9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7T21:52:52.345" idx="5">
    <p:pos x="2982" y="1839"/>
    <p:text>This needs filling out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7T22:22:04.026" idx="7">
    <p:pos x="4422" y="1979"/>
    <p:text>can use table graphic for this slide once content agreed</p:text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EB6C1-64D3-B641-8AD0-761949AB28F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C4FE8-9CB1-394E-8313-C48B6FB565EC}">
      <dgm:prSet phldrT="[Text]" custT="1"/>
      <dgm:spPr/>
      <dgm:t>
        <a:bodyPr/>
        <a:lstStyle/>
        <a:p>
          <a:pPr rtl="0"/>
          <a:r>
            <a:rPr lang="en-US" sz="1800" b="1" dirty="0"/>
            <a:t>Breadalbane Academy</a:t>
          </a:r>
        </a:p>
      </dgm:t>
    </dgm:pt>
    <dgm:pt modelId="{A0CC8B6B-00C3-AB4A-9E12-D1FE466D6A30}" type="parTrans" cxnId="{2956943F-C382-E949-97C4-CD1B63E12877}">
      <dgm:prSet/>
      <dgm:spPr/>
      <dgm:t>
        <a:bodyPr/>
        <a:lstStyle/>
        <a:p>
          <a:endParaRPr lang="en-US"/>
        </a:p>
      </dgm:t>
    </dgm:pt>
    <dgm:pt modelId="{D7DAF588-511F-384F-B29C-01B19CB90938}" type="sibTrans" cxnId="{2956943F-C382-E949-97C4-CD1B63E12877}">
      <dgm:prSet/>
      <dgm:spPr/>
      <dgm:t>
        <a:bodyPr/>
        <a:lstStyle/>
        <a:p>
          <a:endParaRPr lang="en-US"/>
        </a:p>
      </dgm:t>
    </dgm:pt>
    <dgm:pt modelId="{C7E52A15-ABBD-AC4A-95B8-C1C69A2915D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/>
            <a:t>Glen Lyon</a:t>
          </a:r>
        </a:p>
      </dgm:t>
    </dgm:pt>
    <dgm:pt modelId="{31BC93F6-B1F2-4843-B80D-6C06F27C5949}" type="parTrans" cxnId="{B1AB0674-75A5-0D41-8CA1-6F6B5B51F26F}">
      <dgm:prSet/>
      <dgm:spPr/>
      <dgm:t>
        <a:bodyPr/>
        <a:lstStyle/>
        <a:p>
          <a:endParaRPr lang="en-US"/>
        </a:p>
      </dgm:t>
    </dgm:pt>
    <dgm:pt modelId="{0BE2A6C9-A3D3-664F-9180-9CE87A088AC6}" type="sibTrans" cxnId="{B1AB0674-75A5-0D41-8CA1-6F6B5B51F26F}">
      <dgm:prSet/>
      <dgm:spPr/>
      <dgm:t>
        <a:bodyPr/>
        <a:lstStyle/>
        <a:p>
          <a:endParaRPr lang="en-US"/>
        </a:p>
      </dgm:t>
    </dgm:pt>
    <dgm:pt modelId="{7BD9D6E1-14FB-DA4C-8538-986F04EBAD7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 err="1"/>
            <a:t>Grandtully</a:t>
          </a:r>
          <a:endParaRPr lang="en-US" sz="1600" b="1" dirty="0"/>
        </a:p>
      </dgm:t>
    </dgm:pt>
    <dgm:pt modelId="{013A8C53-1514-F146-933C-45444E48450C}" type="parTrans" cxnId="{FEC3DAB3-B979-164B-884B-D9877684E3B4}">
      <dgm:prSet/>
      <dgm:spPr/>
      <dgm:t>
        <a:bodyPr/>
        <a:lstStyle/>
        <a:p>
          <a:endParaRPr lang="en-US"/>
        </a:p>
      </dgm:t>
    </dgm:pt>
    <dgm:pt modelId="{D30850E1-D38A-5648-B5D5-5E1A236C51E1}" type="sibTrans" cxnId="{FEC3DAB3-B979-164B-884B-D9877684E3B4}">
      <dgm:prSet/>
      <dgm:spPr/>
      <dgm:t>
        <a:bodyPr/>
        <a:lstStyle/>
        <a:p>
          <a:endParaRPr lang="en-US"/>
        </a:p>
      </dgm:t>
    </dgm:pt>
    <dgm:pt modelId="{DA33E6E9-0BE5-8046-A6DE-C7F6AD02BB4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 err="1"/>
            <a:t>Logierait</a:t>
          </a:r>
          <a:endParaRPr lang="en-US" sz="1600" b="1" dirty="0"/>
        </a:p>
      </dgm:t>
    </dgm:pt>
    <dgm:pt modelId="{C7390FB9-AB1C-AB45-A214-D87C79A10EDC}" type="parTrans" cxnId="{623ECB08-7139-DC42-B420-B4FC976CC6FE}">
      <dgm:prSet/>
      <dgm:spPr/>
      <dgm:t>
        <a:bodyPr/>
        <a:lstStyle/>
        <a:p>
          <a:endParaRPr lang="en-US"/>
        </a:p>
      </dgm:t>
    </dgm:pt>
    <dgm:pt modelId="{FDC6E889-AD13-0B43-AED5-4AB51AAF96D1}" type="sibTrans" cxnId="{623ECB08-7139-DC42-B420-B4FC976CC6FE}">
      <dgm:prSet/>
      <dgm:spPr/>
      <dgm:t>
        <a:bodyPr/>
        <a:lstStyle/>
        <a:p>
          <a:endParaRPr lang="en-US"/>
        </a:p>
      </dgm:t>
    </dgm:pt>
    <dgm:pt modelId="{9550996D-B6D6-D246-93C6-3BF2C95A372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/>
            <a:t>Kenmore</a:t>
          </a:r>
        </a:p>
      </dgm:t>
    </dgm:pt>
    <dgm:pt modelId="{CEC16D3F-154D-3F47-9295-65EF05E65380}" type="parTrans" cxnId="{F021F34B-6415-7643-8D0C-576D0B8C14C0}">
      <dgm:prSet/>
      <dgm:spPr/>
      <dgm:t>
        <a:bodyPr/>
        <a:lstStyle/>
        <a:p>
          <a:endParaRPr lang="en-US"/>
        </a:p>
      </dgm:t>
    </dgm:pt>
    <dgm:pt modelId="{A0933FDA-FCBF-C340-A95E-7AFF154298CF}" type="sibTrans" cxnId="{F021F34B-6415-7643-8D0C-576D0B8C14C0}">
      <dgm:prSet/>
      <dgm:spPr/>
      <dgm:t>
        <a:bodyPr/>
        <a:lstStyle/>
        <a:p>
          <a:endParaRPr lang="en-US"/>
        </a:p>
      </dgm:t>
    </dgm:pt>
    <dgm:pt modelId="{4DD50283-8621-274B-9008-A933C051CA0F}">
      <dgm:prSet phldrT="[Text]" custT="1"/>
      <dgm:spPr>
        <a:solidFill>
          <a:schemeClr val="bg2">
            <a:lumMod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Pitlochry High School</a:t>
          </a:r>
        </a:p>
      </dgm:t>
    </dgm:pt>
    <dgm:pt modelId="{76056FCF-177A-F340-BFF0-6C04F9F70EF1}" type="parTrans" cxnId="{8A04B3E9-B5E0-124A-96F7-722AEB2D2DAD}">
      <dgm:prSet/>
      <dgm:spPr/>
      <dgm:t>
        <a:bodyPr/>
        <a:lstStyle/>
        <a:p>
          <a:endParaRPr lang="en-US"/>
        </a:p>
      </dgm:t>
    </dgm:pt>
    <dgm:pt modelId="{DEB89B15-5116-D543-9DCC-8DC41BFFE8A3}" type="sibTrans" cxnId="{8A04B3E9-B5E0-124A-96F7-722AEB2D2DAD}">
      <dgm:prSet/>
      <dgm:spPr/>
      <dgm:t>
        <a:bodyPr/>
        <a:lstStyle/>
        <a:p>
          <a:endParaRPr lang="en-US"/>
        </a:p>
      </dgm:t>
    </dgm:pt>
    <dgm:pt modelId="{D68FFF6F-438D-FF40-95A1-EF14DA48FB3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/>
            <a:t>Royal School of </a:t>
          </a:r>
          <a:r>
            <a:rPr lang="en-US" sz="1600" b="1" dirty="0" err="1"/>
            <a:t>Dunkeld</a:t>
          </a:r>
          <a:endParaRPr lang="en-US" sz="1600" b="1" dirty="0"/>
        </a:p>
      </dgm:t>
    </dgm:pt>
    <dgm:pt modelId="{C379097B-973C-1F4E-BDA9-D09F311A2B43}" type="parTrans" cxnId="{42A92396-1D47-344F-AF1D-81D70DF85FF6}">
      <dgm:prSet/>
      <dgm:spPr/>
      <dgm:t>
        <a:bodyPr/>
        <a:lstStyle/>
        <a:p>
          <a:endParaRPr lang="en-US"/>
        </a:p>
      </dgm:t>
    </dgm:pt>
    <dgm:pt modelId="{ECB53D92-215F-424B-838E-0AAD9089E7EE}" type="sibTrans" cxnId="{42A92396-1D47-344F-AF1D-81D70DF85FF6}">
      <dgm:prSet/>
      <dgm:spPr/>
      <dgm:t>
        <a:bodyPr/>
        <a:lstStyle/>
        <a:p>
          <a:endParaRPr lang="en-US"/>
        </a:p>
      </dgm:t>
    </dgm:pt>
    <dgm:pt modelId="{C0810282-65AA-C942-ACAB-309E66A74F57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Kinloch Rannoch</a:t>
          </a:r>
        </a:p>
      </dgm:t>
    </dgm:pt>
    <dgm:pt modelId="{2DC29189-79CF-A340-B2AA-AD51CFC1324F}" type="parTrans" cxnId="{8C51E5DC-7EDA-2147-BBF4-40CB6794C81E}">
      <dgm:prSet/>
      <dgm:spPr/>
      <dgm:t>
        <a:bodyPr/>
        <a:lstStyle/>
        <a:p>
          <a:endParaRPr lang="en-US"/>
        </a:p>
      </dgm:t>
    </dgm:pt>
    <dgm:pt modelId="{08A66F37-5AAB-6F42-A44B-8F31E155C511}" type="sibTrans" cxnId="{8C51E5DC-7EDA-2147-BBF4-40CB6794C81E}">
      <dgm:prSet/>
      <dgm:spPr/>
      <dgm:t>
        <a:bodyPr/>
        <a:lstStyle/>
        <a:p>
          <a:endParaRPr lang="en-US"/>
        </a:p>
      </dgm:t>
    </dgm:pt>
    <dgm:pt modelId="{A3C3E5DC-63A2-CD42-8033-E16322938ACA}" type="pres">
      <dgm:prSet presAssocID="{5E5EB6C1-64D3-B641-8AD0-761949AB28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8AD6A2-E65A-5040-A61A-850B4AF3C616}" type="pres">
      <dgm:prSet presAssocID="{A01C4FE8-9CB1-394E-8313-C48B6FB565EC}" presName="centerShape" presStyleLbl="node0" presStyleIdx="0" presStyleCnt="1" custScaleX="166023" custScaleY="111999"/>
      <dgm:spPr/>
    </dgm:pt>
    <dgm:pt modelId="{1706968B-77D2-4040-9768-5EE4EF892692}" type="pres">
      <dgm:prSet presAssocID="{31BC93F6-B1F2-4843-B80D-6C06F27C5949}" presName="Name9" presStyleLbl="parChTrans1D2" presStyleIdx="0" presStyleCnt="7"/>
      <dgm:spPr/>
    </dgm:pt>
    <dgm:pt modelId="{42FE1A40-D299-FC46-92DB-5446482DDFBC}" type="pres">
      <dgm:prSet presAssocID="{31BC93F6-B1F2-4843-B80D-6C06F27C5949}" presName="connTx" presStyleLbl="parChTrans1D2" presStyleIdx="0" presStyleCnt="7"/>
      <dgm:spPr/>
    </dgm:pt>
    <dgm:pt modelId="{EA4ACB66-8BF5-E446-B6CD-84F668A1B203}" type="pres">
      <dgm:prSet presAssocID="{C7E52A15-ABBD-AC4A-95B8-C1C69A2915D8}" presName="node" presStyleLbl="node1" presStyleIdx="0" presStyleCnt="7">
        <dgm:presLayoutVars>
          <dgm:bulletEnabled val="1"/>
        </dgm:presLayoutVars>
      </dgm:prSet>
      <dgm:spPr/>
    </dgm:pt>
    <dgm:pt modelId="{D7C0E550-69D9-384C-9DBC-BD77F190DA1B}" type="pres">
      <dgm:prSet presAssocID="{013A8C53-1514-F146-933C-45444E48450C}" presName="Name9" presStyleLbl="parChTrans1D2" presStyleIdx="1" presStyleCnt="7"/>
      <dgm:spPr/>
    </dgm:pt>
    <dgm:pt modelId="{1C015845-5369-3145-8861-D2459BAE3F80}" type="pres">
      <dgm:prSet presAssocID="{013A8C53-1514-F146-933C-45444E48450C}" presName="connTx" presStyleLbl="parChTrans1D2" presStyleIdx="1" presStyleCnt="7"/>
      <dgm:spPr/>
    </dgm:pt>
    <dgm:pt modelId="{436CE3C5-3E62-9F42-8F5F-C59F29A45987}" type="pres">
      <dgm:prSet presAssocID="{7BD9D6E1-14FB-DA4C-8538-986F04EBAD7D}" presName="node" presStyleLbl="node1" presStyleIdx="1" presStyleCnt="7" custScaleX="121773" custRadScaleRad="129999" custRadScaleInc="-11918">
        <dgm:presLayoutVars>
          <dgm:bulletEnabled val="1"/>
        </dgm:presLayoutVars>
      </dgm:prSet>
      <dgm:spPr/>
    </dgm:pt>
    <dgm:pt modelId="{BF55997C-305C-E14B-8156-A18100F27552}" type="pres">
      <dgm:prSet presAssocID="{CEC16D3F-154D-3F47-9295-65EF05E65380}" presName="Name9" presStyleLbl="parChTrans1D2" presStyleIdx="2" presStyleCnt="7"/>
      <dgm:spPr/>
    </dgm:pt>
    <dgm:pt modelId="{858255AA-40DA-EE4E-A522-CAD13C6C4617}" type="pres">
      <dgm:prSet presAssocID="{CEC16D3F-154D-3F47-9295-65EF05E65380}" presName="connTx" presStyleLbl="parChTrans1D2" presStyleIdx="2" presStyleCnt="7"/>
      <dgm:spPr/>
    </dgm:pt>
    <dgm:pt modelId="{B36B585F-F557-9247-88B1-1BF2EAE787A4}" type="pres">
      <dgm:prSet presAssocID="{9550996D-B6D6-D246-93C6-3BF2C95A3722}" presName="node" presStyleLbl="node1" presStyleIdx="2" presStyleCnt="7" custRadScaleRad="129809" custRadScaleInc="-18628">
        <dgm:presLayoutVars>
          <dgm:bulletEnabled val="1"/>
        </dgm:presLayoutVars>
      </dgm:prSet>
      <dgm:spPr/>
    </dgm:pt>
    <dgm:pt modelId="{E3323D2C-88CD-154E-84AB-4FFC4758B735}" type="pres">
      <dgm:prSet presAssocID="{2DC29189-79CF-A340-B2AA-AD51CFC1324F}" presName="Name9" presStyleLbl="parChTrans1D2" presStyleIdx="3" presStyleCnt="7"/>
      <dgm:spPr/>
    </dgm:pt>
    <dgm:pt modelId="{21817703-64EC-3643-A261-66E772EF9B7B}" type="pres">
      <dgm:prSet presAssocID="{2DC29189-79CF-A340-B2AA-AD51CFC1324F}" presName="connTx" presStyleLbl="parChTrans1D2" presStyleIdx="3" presStyleCnt="7"/>
      <dgm:spPr/>
    </dgm:pt>
    <dgm:pt modelId="{4C2A4D92-339D-D446-B6D2-168F960CEF8C}" type="pres">
      <dgm:prSet presAssocID="{C0810282-65AA-C942-ACAB-309E66A74F57}" presName="node" presStyleLbl="node1" presStyleIdx="3" presStyleCnt="7" custRadScaleRad="129809" custRadScaleInc="-18628">
        <dgm:presLayoutVars>
          <dgm:bulletEnabled val="1"/>
        </dgm:presLayoutVars>
      </dgm:prSet>
      <dgm:spPr/>
    </dgm:pt>
    <dgm:pt modelId="{002A37B3-CD00-A144-847B-F789A7ACB2E5}" type="pres">
      <dgm:prSet presAssocID="{C7390FB9-AB1C-AB45-A214-D87C79A10EDC}" presName="Name9" presStyleLbl="parChTrans1D2" presStyleIdx="4" presStyleCnt="7"/>
      <dgm:spPr/>
    </dgm:pt>
    <dgm:pt modelId="{746ACD57-7548-EC47-8C24-71E7F6829D04}" type="pres">
      <dgm:prSet presAssocID="{C7390FB9-AB1C-AB45-A214-D87C79A10EDC}" presName="connTx" presStyleLbl="parChTrans1D2" presStyleIdx="4" presStyleCnt="7"/>
      <dgm:spPr/>
    </dgm:pt>
    <dgm:pt modelId="{A4B8E6AF-FEE5-C246-AFA4-84B1D42B9A50}" type="pres">
      <dgm:prSet presAssocID="{DA33E6E9-0BE5-8046-A6DE-C7F6AD02BB4B}" presName="node" presStyleLbl="node1" presStyleIdx="4" presStyleCnt="7">
        <dgm:presLayoutVars>
          <dgm:bulletEnabled val="1"/>
        </dgm:presLayoutVars>
      </dgm:prSet>
      <dgm:spPr/>
    </dgm:pt>
    <dgm:pt modelId="{9A58915F-D5BF-F045-A78C-E48D772BE08F}" type="pres">
      <dgm:prSet presAssocID="{76056FCF-177A-F340-BFF0-6C04F9F70EF1}" presName="Name9" presStyleLbl="parChTrans1D2" presStyleIdx="5" presStyleCnt="7"/>
      <dgm:spPr/>
    </dgm:pt>
    <dgm:pt modelId="{047C811E-0F89-6C4C-9476-4A9B73CBD7A5}" type="pres">
      <dgm:prSet presAssocID="{76056FCF-177A-F340-BFF0-6C04F9F70EF1}" presName="connTx" presStyleLbl="parChTrans1D2" presStyleIdx="5" presStyleCnt="7"/>
      <dgm:spPr/>
    </dgm:pt>
    <dgm:pt modelId="{F1F24F88-439D-EB48-A6D2-40486A60A0B4}" type="pres">
      <dgm:prSet presAssocID="{4DD50283-8621-274B-9008-A933C051CA0F}" presName="node" presStyleLbl="node1" presStyleIdx="5" presStyleCnt="7" custScaleX="115262" custRadScaleRad="113284" custRadScaleInc="10978">
        <dgm:presLayoutVars>
          <dgm:bulletEnabled val="1"/>
        </dgm:presLayoutVars>
      </dgm:prSet>
      <dgm:spPr/>
    </dgm:pt>
    <dgm:pt modelId="{2090B2DB-4906-E74A-8513-312A342DBA32}" type="pres">
      <dgm:prSet presAssocID="{C379097B-973C-1F4E-BDA9-D09F311A2B43}" presName="Name9" presStyleLbl="parChTrans1D2" presStyleIdx="6" presStyleCnt="7"/>
      <dgm:spPr/>
    </dgm:pt>
    <dgm:pt modelId="{4B500C76-350F-7A4B-A662-53E1A68BEF10}" type="pres">
      <dgm:prSet presAssocID="{C379097B-973C-1F4E-BDA9-D09F311A2B43}" presName="connTx" presStyleLbl="parChTrans1D2" presStyleIdx="6" presStyleCnt="7"/>
      <dgm:spPr/>
    </dgm:pt>
    <dgm:pt modelId="{93BD9DF8-8C9D-8447-BD19-39555567D2AB}" type="pres">
      <dgm:prSet presAssocID="{D68FFF6F-438D-FF40-95A1-EF14DA48FB37}" presName="node" presStyleLbl="node1" presStyleIdx="6" presStyleCnt="7" custRadScaleRad="114251" custRadScaleInc="15579">
        <dgm:presLayoutVars>
          <dgm:bulletEnabled val="1"/>
        </dgm:presLayoutVars>
      </dgm:prSet>
      <dgm:spPr/>
    </dgm:pt>
  </dgm:ptLst>
  <dgm:cxnLst>
    <dgm:cxn modelId="{B79E4001-7305-5649-856C-7E756C245A01}" type="presOf" srcId="{5E5EB6C1-64D3-B641-8AD0-761949AB28F8}" destId="{A3C3E5DC-63A2-CD42-8033-E16322938ACA}" srcOrd="0" destOrd="0" presId="urn:microsoft.com/office/officeart/2005/8/layout/radial1"/>
    <dgm:cxn modelId="{2ACC2403-E241-9B41-9413-E686E5C9AEA2}" type="presOf" srcId="{76056FCF-177A-F340-BFF0-6C04F9F70EF1}" destId="{9A58915F-D5BF-F045-A78C-E48D772BE08F}" srcOrd="0" destOrd="0" presId="urn:microsoft.com/office/officeart/2005/8/layout/radial1"/>
    <dgm:cxn modelId="{623ECB08-7139-DC42-B420-B4FC976CC6FE}" srcId="{A01C4FE8-9CB1-394E-8313-C48B6FB565EC}" destId="{DA33E6E9-0BE5-8046-A6DE-C7F6AD02BB4B}" srcOrd="4" destOrd="0" parTransId="{C7390FB9-AB1C-AB45-A214-D87C79A10EDC}" sibTransId="{FDC6E889-AD13-0B43-AED5-4AB51AAF96D1}"/>
    <dgm:cxn modelId="{E439EB3A-50CF-0C48-B2C6-126D03466EA8}" type="presOf" srcId="{DA33E6E9-0BE5-8046-A6DE-C7F6AD02BB4B}" destId="{A4B8E6AF-FEE5-C246-AFA4-84B1D42B9A50}" srcOrd="0" destOrd="0" presId="urn:microsoft.com/office/officeart/2005/8/layout/radial1"/>
    <dgm:cxn modelId="{1496F93C-2FC5-8A4F-A6C5-C11197EECE0A}" type="presOf" srcId="{C7390FB9-AB1C-AB45-A214-D87C79A10EDC}" destId="{002A37B3-CD00-A144-847B-F789A7ACB2E5}" srcOrd="0" destOrd="0" presId="urn:microsoft.com/office/officeart/2005/8/layout/radial1"/>
    <dgm:cxn modelId="{2956943F-C382-E949-97C4-CD1B63E12877}" srcId="{5E5EB6C1-64D3-B641-8AD0-761949AB28F8}" destId="{A01C4FE8-9CB1-394E-8313-C48B6FB565EC}" srcOrd="0" destOrd="0" parTransId="{A0CC8B6B-00C3-AB4A-9E12-D1FE466D6A30}" sibTransId="{D7DAF588-511F-384F-B29C-01B19CB90938}"/>
    <dgm:cxn modelId="{F3EE1341-00A6-E94A-9435-6E212F472565}" type="presOf" srcId="{4DD50283-8621-274B-9008-A933C051CA0F}" destId="{F1F24F88-439D-EB48-A6D2-40486A60A0B4}" srcOrd="0" destOrd="0" presId="urn:microsoft.com/office/officeart/2005/8/layout/radial1"/>
    <dgm:cxn modelId="{7D841446-8CED-944D-AC5E-3051B10BE4B6}" type="presOf" srcId="{013A8C53-1514-F146-933C-45444E48450C}" destId="{1C015845-5369-3145-8861-D2459BAE3F80}" srcOrd="1" destOrd="0" presId="urn:microsoft.com/office/officeart/2005/8/layout/radial1"/>
    <dgm:cxn modelId="{F021F34B-6415-7643-8D0C-576D0B8C14C0}" srcId="{A01C4FE8-9CB1-394E-8313-C48B6FB565EC}" destId="{9550996D-B6D6-D246-93C6-3BF2C95A3722}" srcOrd="2" destOrd="0" parTransId="{CEC16D3F-154D-3F47-9295-65EF05E65380}" sibTransId="{A0933FDA-FCBF-C340-A95E-7AFF154298CF}"/>
    <dgm:cxn modelId="{28DD2B4E-A48F-4641-B5DC-A317BF568184}" type="presOf" srcId="{C379097B-973C-1F4E-BDA9-D09F311A2B43}" destId="{2090B2DB-4906-E74A-8513-312A342DBA32}" srcOrd="0" destOrd="0" presId="urn:microsoft.com/office/officeart/2005/8/layout/radial1"/>
    <dgm:cxn modelId="{58E76F54-CD35-F947-B5F8-0D1902549111}" type="presOf" srcId="{C379097B-973C-1F4E-BDA9-D09F311A2B43}" destId="{4B500C76-350F-7A4B-A662-53E1A68BEF10}" srcOrd="1" destOrd="0" presId="urn:microsoft.com/office/officeart/2005/8/layout/radial1"/>
    <dgm:cxn modelId="{750DBC56-E9E5-0044-BB60-E41A7FAFF105}" type="presOf" srcId="{CEC16D3F-154D-3F47-9295-65EF05E65380}" destId="{BF55997C-305C-E14B-8156-A18100F27552}" srcOrd="0" destOrd="0" presId="urn:microsoft.com/office/officeart/2005/8/layout/radial1"/>
    <dgm:cxn modelId="{23D0DF58-CF78-5047-80E2-192FD59D147D}" type="presOf" srcId="{013A8C53-1514-F146-933C-45444E48450C}" destId="{D7C0E550-69D9-384C-9DBC-BD77F190DA1B}" srcOrd="0" destOrd="0" presId="urn:microsoft.com/office/officeart/2005/8/layout/radial1"/>
    <dgm:cxn modelId="{E2D55363-A4D6-EB4F-815F-B5CC131096AD}" type="presOf" srcId="{C7390FB9-AB1C-AB45-A214-D87C79A10EDC}" destId="{746ACD57-7548-EC47-8C24-71E7F6829D04}" srcOrd="1" destOrd="0" presId="urn:microsoft.com/office/officeart/2005/8/layout/radial1"/>
    <dgm:cxn modelId="{D31F4569-2447-EE40-B69A-42D6DFD7E9A9}" type="presOf" srcId="{C0810282-65AA-C942-ACAB-309E66A74F57}" destId="{4C2A4D92-339D-D446-B6D2-168F960CEF8C}" srcOrd="0" destOrd="0" presId="urn:microsoft.com/office/officeart/2005/8/layout/radial1"/>
    <dgm:cxn modelId="{B1AB0674-75A5-0D41-8CA1-6F6B5B51F26F}" srcId="{A01C4FE8-9CB1-394E-8313-C48B6FB565EC}" destId="{C7E52A15-ABBD-AC4A-95B8-C1C69A2915D8}" srcOrd="0" destOrd="0" parTransId="{31BC93F6-B1F2-4843-B80D-6C06F27C5949}" sibTransId="{0BE2A6C9-A3D3-664F-9180-9CE87A088AC6}"/>
    <dgm:cxn modelId="{3A5A2E74-EAC0-4D44-AD76-47690B8C97A3}" type="presOf" srcId="{2DC29189-79CF-A340-B2AA-AD51CFC1324F}" destId="{E3323D2C-88CD-154E-84AB-4FFC4758B735}" srcOrd="0" destOrd="0" presId="urn:microsoft.com/office/officeart/2005/8/layout/radial1"/>
    <dgm:cxn modelId="{952C827D-2F23-D24A-86F9-33DE7462CBB7}" type="presOf" srcId="{31BC93F6-B1F2-4843-B80D-6C06F27C5949}" destId="{42FE1A40-D299-FC46-92DB-5446482DDFBC}" srcOrd="1" destOrd="0" presId="urn:microsoft.com/office/officeart/2005/8/layout/radial1"/>
    <dgm:cxn modelId="{68435987-2F2F-2D40-8791-88B8E3C759A6}" type="presOf" srcId="{CEC16D3F-154D-3F47-9295-65EF05E65380}" destId="{858255AA-40DA-EE4E-A522-CAD13C6C4617}" srcOrd="1" destOrd="0" presId="urn:microsoft.com/office/officeart/2005/8/layout/radial1"/>
    <dgm:cxn modelId="{631F008C-E69A-B449-A626-2423A723ABDC}" type="presOf" srcId="{A01C4FE8-9CB1-394E-8313-C48B6FB565EC}" destId="{5B8AD6A2-E65A-5040-A61A-850B4AF3C616}" srcOrd="0" destOrd="0" presId="urn:microsoft.com/office/officeart/2005/8/layout/radial1"/>
    <dgm:cxn modelId="{42A92396-1D47-344F-AF1D-81D70DF85FF6}" srcId="{A01C4FE8-9CB1-394E-8313-C48B6FB565EC}" destId="{D68FFF6F-438D-FF40-95A1-EF14DA48FB37}" srcOrd="6" destOrd="0" parTransId="{C379097B-973C-1F4E-BDA9-D09F311A2B43}" sibTransId="{ECB53D92-215F-424B-838E-0AAD9089E7EE}"/>
    <dgm:cxn modelId="{7F6FE5A5-B8FC-BB46-A076-DD3322D91868}" type="presOf" srcId="{C7E52A15-ABBD-AC4A-95B8-C1C69A2915D8}" destId="{EA4ACB66-8BF5-E446-B6CD-84F668A1B203}" srcOrd="0" destOrd="0" presId="urn:microsoft.com/office/officeart/2005/8/layout/radial1"/>
    <dgm:cxn modelId="{FEC3DAB3-B979-164B-884B-D9877684E3B4}" srcId="{A01C4FE8-9CB1-394E-8313-C48B6FB565EC}" destId="{7BD9D6E1-14FB-DA4C-8538-986F04EBAD7D}" srcOrd="1" destOrd="0" parTransId="{013A8C53-1514-F146-933C-45444E48450C}" sibTransId="{D30850E1-D38A-5648-B5D5-5E1A236C51E1}"/>
    <dgm:cxn modelId="{B2DA02BE-2F94-9E40-86C4-014C27933A68}" type="presOf" srcId="{31BC93F6-B1F2-4843-B80D-6C06F27C5949}" destId="{1706968B-77D2-4040-9768-5EE4EF892692}" srcOrd="0" destOrd="0" presId="urn:microsoft.com/office/officeart/2005/8/layout/radial1"/>
    <dgm:cxn modelId="{DC8F78C2-C4D8-7144-A02A-3CCC37C89109}" type="presOf" srcId="{2DC29189-79CF-A340-B2AA-AD51CFC1324F}" destId="{21817703-64EC-3643-A261-66E772EF9B7B}" srcOrd="1" destOrd="0" presId="urn:microsoft.com/office/officeart/2005/8/layout/radial1"/>
    <dgm:cxn modelId="{0AD8E5C5-9D55-3442-895A-8D3EBC4A7541}" type="presOf" srcId="{76056FCF-177A-F340-BFF0-6C04F9F70EF1}" destId="{047C811E-0F89-6C4C-9476-4A9B73CBD7A5}" srcOrd="1" destOrd="0" presId="urn:microsoft.com/office/officeart/2005/8/layout/radial1"/>
    <dgm:cxn modelId="{4AEEF9C6-FEAA-DA42-B4C5-1F56220DCBB8}" type="presOf" srcId="{9550996D-B6D6-D246-93C6-3BF2C95A3722}" destId="{B36B585F-F557-9247-88B1-1BF2EAE787A4}" srcOrd="0" destOrd="0" presId="urn:microsoft.com/office/officeart/2005/8/layout/radial1"/>
    <dgm:cxn modelId="{8C51E5DC-7EDA-2147-BBF4-40CB6794C81E}" srcId="{A01C4FE8-9CB1-394E-8313-C48B6FB565EC}" destId="{C0810282-65AA-C942-ACAB-309E66A74F57}" srcOrd="3" destOrd="0" parTransId="{2DC29189-79CF-A340-B2AA-AD51CFC1324F}" sibTransId="{08A66F37-5AAB-6F42-A44B-8F31E155C511}"/>
    <dgm:cxn modelId="{8A04B3E9-B5E0-124A-96F7-722AEB2D2DAD}" srcId="{A01C4FE8-9CB1-394E-8313-C48B6FB565EC}" destId="{4DD50283-8621-274B-9008-A933C051CA0F}" srcOrd="5" destOrd="0" parTransId="{76056FCF-177A-F340-BFF0-6C04F9F70EF1}" sibTransId="{DEB89B15-5116-D543-9DCC-8DC41BFFE8A3}"/>
    <dgm:cxn modelId="{E530D7EC-ACCF-1447-96C4-1EA4A47EB831}" type="presOf" srcId="{7BD9D6E1-14FB-DA4C-8538-986F04EBAD7D}" destId="{436CE3C5-3E62-9F42-8F5F-C59F29A45987}" srcOrd="0" destOrd="0" presId="urn:microsoft.com/office/officeart/2005/8/layout/radial1"/>
    <dgm:cxn modelId="{52D192F7-325E-854E-9725-C3E24E43BD25}" type="presOf" srcId="{D68FFF6F-438D-FF40-95A1-EF14DA48FB37}" destId="{93BD9DF8-8C9D-8447-BD19-39555567D2AB}" srcOrd="0" destOrd="0" presId="urn:microsoft.com/office/officeart/2005/8/layout/radial1"/>
    <dgm:cxn modelId="{AA9BD966-C58B-8B4B-9D42-B68A098CB19E}" type="presParOf" srcId="{A3C3E5DC-63A2-CD42-8033-E16322938ACA}" destId="{5B8AD6A2-E65A-5040-A61A-850B4AF3C616}" srcOrd="0" destOrd="0" presId="urn:microsoft.com/office/officeart/2005/8/layout/radial1"/>
    <dgm:cxn modelId="{F9120BD5-1721-A440-971A-3E987E2628ED}" type="presParOf" srcId="{A3C3E5DC-63A2-CD42-8033-E16322938ACA}" destId="{1706968B-77D2-4040-9768-5EE4EF892692}" srcOrd="1" destOrd="0" presId="urn:microsoft.com/office/officeart/2005/8/layout/radial1"/>
    <dgm:cxn modelId="{AD92DFF7-F40E-FF48-85CC-6951BAD6183F}" type="presParOf" srcId="{1706968B-77D2-4040-9768-5EE4EF892692}" destId="{42FE1A40-D299-FC46-92DB-5446482DDFBC}" srcOrd="0" destOrd="0" presId="urn:microsoft.com/office/officeart/2005/8/layout/radial1"/>
    <dgm:cxn modelId="{F1F5385A-55A3-3346-B8D3-F541146F5E19}" type="presParOf" srcId="{A3C3E5DC-63A2-CD42-8033-E16322938ACA}" destId="{EA4ACB66-8BF5-E446-B6CD-84F668A1B203}" srcOrd="2" destOrd="0" presId="urn:microsoft.com/office/officeart/2005/8/layout/radial1"/>
    <dgm:cxn modelId="{EB88C990-352E-AA4D-9D87-A403F0021831}" type="presParOf" srcId="{A3C3E5DC-63A2-CD42-8033-E16322938ACA}" destId="{D7C0E550-69D9-384C-9DBC-BD77F190DA1B}" srcOrd="3" destOrd="0" presId="urn:microsoft.com/office/officeart/2005/8/layout/radial1"/>
    <dgm:cxn modelId="{266E450F-3A5B-3547-BA67-9EFA68D313D1}" type="presParOf" srcId="{D7C0E550-69D9-384C-9DBC-BD77F190DA1B}" destId="{1C015845-5369-3145-8861-D2459BAE3F80}" srcOrd="0" destOrd="0" presId="urn:microsoft.com/office/officeart/2005/8/layout/radial1"/>
    <dgm:cxn modelId="{33C70645-461B-EE43-B56B-C9258BF1A67B}" type="presParOf" srcId="{A3C3E5DC-63A2-CD42-8033-E16322938ACA}" destId="{436CE3C5-3E62-9F42-8F5F-C59F29A45987}" srcOrd="4" destOrd="0" presId="urn:microsoft.com/office/officeart/2005/8/layout/radial1"/>
    <dgm:cxn modelId="{E1048D47-BC52-C644-A988-ED2913D827CF}" type="presParOf" srcId="{A3C3E5DC-63A2-CD42-8033-E16322938ACA}" destId="{BF55997C-305C-E14B-8156-A18100F27552}" srcOrd="5" destOrd="0" presId="urn:microsoft.com/office/officeart/2005/8/layout/radial1"/>
    <dgm:cxn modelId="{0AA80D99-7E9A-524F-9C50-A599F16D25AD}" type="presParOf" srcId="{BF55997C-305C-E14B-8156-A18100F27552}" destId="{858255AA-40DA-EE4E-A522-CAD13C6C4617}" srcOrd="0" destOrd="0" presId="urn:microsoft.com/office/officeart/2005/8/layout/radial1"/>
    <dgm:cxn modelId="{567BDEA6-2C89-4D44-B95C-B800AE40A3CA}" type="presParOf" srcId="{A3C3E5DC-63A2-CD42-8033-E16322938ACA}" destId="{B36B585F-F557-9247-88B1-1BF2EAE787A4}" srcOrd="6" destOrd="0" presId="urn:microsoft.com/office/officeart/2005/8/layout/radial1"/>
    <dgm:cxn modelId="{A0F98608-088D-3B42-9648-3B9C57C56FAD}" type="presParOf" srcId="{A3C3E5DC-63A2-CD42-8033-E16322938ACA}" destId="{E3323D2C-88CD-154E-84AB-4FFC4758B735}" srcOrd="7" destOrd="0" presId="urn:microsoft.com/office/officeart/2005/8/layout/radial1"/>
    <dgm:cxn modelId="{A923A73A-AA62-4241-9A65-7CBE4F98B2C0}" type="presParOf" srcId="{E3323D2C-88CD-154E-84AB-4FFC4758B735}" destId="{21817703-64EC-3643-A261-66E772EF9B7B}" srcOrd="0" destOrd="0" presId="urn:microsoft.com/office/officeart/2005/8/layout/radial1"/>
    <dgm:cxn modelId="{B9676F16-95FE-C14D-8F18-0FCE0B582426}" type="presParOf" srcId="{A3C3E5DC-63A2-CD42-8033-E16322938ACA}" destId="{4C2A4D92-339D-D446-B6D2-168F960CEF8C}" srcOrd="8" destOrd="0" presId="urn:microsoft.com/office/officeart/2005/8/layout/radial1"/>
    <dgm:cxn modelId="{90AECBC2-BA5C-0C49-8388-D276A9DA1677}" type="presParOf" srcId="{A3C3E5DC-63A2-CD42-8033-E16322938ACA}" destId="{002A37B3-CD00-A144-847B-F789A7ACB2E5}" srcOrd="9" destOrd="0" presId="urn:microsoft.com/office/officeart/2005/8/layout/radial1"/>
    <dgm:cxn modelId="{AF0C9F46-19C1-4B43-9F6C-E31CB33FA728}" type="presParOf" srcId="{002A37B3-CD00-A144-847B-F789A7ACB2E5}" destId="{746ACD57-7548-EC47-8C24-71E7F6829D04}" srcOrd="0" destOrd="0" presId="urn:microsoft.com/office/officeart/2005/8/layout/radial1"/>
    <dgm:cxn modelId="{1F6DE48C-6544-8D4E-8FED-E381A1A30E23}" type="presParOf" srcId="{A3C3E5DC-63A2-CD42-8033-E16322938ACA}" destId="{A4B8E6AF-FEE5-C246-AFA4-84B1D42B9A50}" srcOrd="10" destOrd="0" presId="urn:microsoft.com/office/officeart/2005/8/layout/radial1"/>
    <dgm:cxn modelId="{EF8CD0DF-6177-FB43-9E0D-8ECBB57A43DF}" type="presParOf" srcId="{A3C3E5DC-63A2-CD42-8033-E16322938ACA}" destId="{9A58915F-D5BF-F045-A78C-E48D772BE08F}" srcOrd="11" destOrd="0" presId="urn:microsoft.com/office/officeart/2005/8/layout/radial1"/>
    <dgm:cxn modelId="{19F17D42-02D1-F54C-91E2-75A11DC1C3A9}" type="presParOf" srcId="{9A58915F-D5BF-F045-A78C-E48D772BE08F}" destId="{047C811E-0F89-6C4C-9476-4A9B73CBD7A5}" srcOrd="0" destOrd="0" presId="urn:microsoft.com/office/officeart/2005/8/layout/radial1"/>
    <dgm:cxn modelId="{B420B273-DB49-9E47-9B82-57738F01081F}" type="presParOf" srcId="{A3C3E5DC-63A2-CD42-8033-E16322938ACA}" destId="{F1F24F88-439D-EB48-A6D2-40486A60A0B4}" srcOrd="12" destOrd="0" presId="urn:microsoft.com/office/officeart/2005/8/layout/radial1"/>
    <dgm:cxn modelId="{A550B8C8-D75E-F14E-ADCF-52748E5D15AB}" type="presParOf" srcId="{A3C3E5DC-63A2-CD42-8033-E16322938ACA}" destId="{2090B2DB-4906-E74A-8513-312A342DBA32}" srcOrd="13" destOrd="0" presId="urn:microsoft.com/office/officeart/2005/8/layout/radial1"/>
    <dgm:cxn modelId="{866A18FF-85B6-B649-9472-8A14123CABAB}" type="presParOf" srcId="{2090B2DB-4906-E74A-8513-312A342DBA32}" destId="{4B500C76-350F-7A4B-A662-53E1A68BEF10}" srcOrd="0" destOrd="0" presId="urn:microsoft.com/office/officeart/2005/8/layout/radial1"/>
    <dgm:cxn modelId="{417C2EEB-F135-B84D-90C7-F39D3B65F3E3}" type="presParOf" srcId="{A3C3E5DC-63A2-CD42-8033-E16322938ACA}" destId="{93BD9DF8-8C9D-8447-BD19-39555567D2A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D6A2-E65A-5040-A61A-850B4AF3C616}">
      <dsp:nvSpPr>
        <dsp:cNvPr id="0" name=""/>
        <dsp:cNvSpPr/>
      </dsp:nvSpPr>
      <dsp:spPr>
        <a:xfrm>
          <a:off x="2526289" y="1681980"/>
          <a:ext cx="1918167" cy="1293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Breadalbane Academy</a:t>
          </a:r>
        </a:p>
      </dsp:txBody>
      <dsp:txXfrm>
        <a:off x="2807198" y="1871481"/>
        <a:ext cx="1356349" cy="914992"/>
      </dsp:txXfrm>
    </dsp:sp>
    <dsp:sp modelId="{1706968B-77D2-4040-9768-5EE4EF892692}">
      <dsp:nvSpPr>
        <dsp:cNvPr id="0" name=""/>
        <dsp:cNvSpPr/>
      </dsp:nvSpPr>
      <dsp:spPr>
        <a:xfrm rot="16200000">
          <a:off x="3230945" y="1412444"/>
          <a:ext cx="508856" cy="30216"/>
        </a:xfrm>
        <a:custGeom>
          <a:avLst/>
          <a:gdLst/>
          <a:ahLst/>
          <a:cxnLst/>
          <a:rect l="0" t="0" r="0" b="0"/>
          <a:pathLst>
            <a:path>
              <a:moveTo>
                <a:pt x="0" y="15108"/>
              </a:moveTo>
              <a:lnTo>
                <a:pt x="508856" y="15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2651" y="1414831"/>
        <a:ext cx="25442" cy="25442"/>
      </dsp:txXfrm>
    </dsp:sp>
    <dsp:sp modelId="{EA4ACB66-8BF5-E446-B6CD-84F668A1B203}">
      <dsp:nvSpPr>
        <dsp:cNvPr id="0" name=""/>
        <dsp:cNvSpPr/>
      </dsp:nvSpPr>
      <dsp:spPr>
        <a:xfrm>
          <a:off x="2907691" y="17761"/>
          <a:ext cx="1155362" cy="115536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Glen Lyon</a:t>
          </a:r>
        </a:p>
      </dsp:txBody>
      <dsp:txXfrm>
        <a:off x="3076890" y="186960"/>
        <a:ext cx="816964" cy="816964"/>
      </dsp:txXfrm>
    </dsp:sp>
    <dsp:sp modelId="{D7C0E550-69D9-384C-9DBC-BD77F190DA1B}">
      <dsp:nvSpPr>
        <dsp:cNvPr id="0" name=""/>
        <dsp:cNvSpPr/>
      </dsp:nvSpPr>
      <dsp:spPr>
        <a:xfrm rot="19101837">
          <a:off x="3959151" y="1519703"/>
          <a:ext cx="839160" cy="30216"/>
        </a:xfrm>
        <a:custGeom>
          <a:avLst/>
          <a:gdLst/>
          <a:ahLst/>
          <a:cxnLst/>
          <a:rect l="0" t="0" r="0" b="0"/>
          <a:pathLst>
            <a:path>
              <a:moveTo>
                <a:pt x="0" y="15108"/>
              </a:moveTo>
              <a:lnTo>
                <a:pt x="839160" y="15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7752" y="1513832"/>
        <a:ext cx="41958" cy="41958"/>
      </dsp:txXfrm>
    </dsp:sp>
    <dsp:sp modelId="{436CE3C5-3E62-9F42-8F5F-C59F29A45987}">
      <dsp:nvSpPr>
        <dsp:cNvPr id="0" name=""/>
        <dsp:cNvSpPr/>
      </dsp:nvSpPr>
      <dsp:spPr>
        <a:xfrm>
          <a:off x="4466192" y="254026"/>
          <a:ext cx="1406919" cy="115536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Grandtully</a:t>
          </a:r>
          <a:endParaRPr lang="en-US" sz="1600" b="1" kern="1200" dirty="0"/>
        </a:p>
      </dsp:txBody>
      <dsp:txXfrm>
        <a:off x="4672231" y="423225"/>
        <a:ext cx="994841" cy="816964"/>
      </dsp:txXfrm>
    </dsp:sp>
    <dsp:sp modelId="{BF55997C-305C-E14B-8156-A18100F27552}">
      <dsp:nvSpPr>
        <dsp:cNvPr id="0" name=""/>
        <dsp:cNvSpPr/>
      </dsp:nvSpPr>
      <dsp:spPr>
        <a:xfrm rot="484025">
          <a:off x="4420379" y="2497745"/>
          <a:ext cx="724630" cy="30216"/>
        </a:xfrm>
        <a:custGeom>
          <a:avLst/>
          <a:gdLst/>
          <a:ahLst/>
          <a:cxnLst/>
          <a:rect l="0" t="0" r="0" b="0"/>
          <a:pathLst>
            <a:path>
              <a:moveTo>
                <a:pt x="0" y="15108"/>
              </a:moveTo>
              <a:lnTo>
                <a:pt x="724630" y="15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64579" y="2494738"/>
        <a:ext cx="36231" cy="36231"/>
      </dsp:txXfrm>
    </dsp:sp>
    <dsp:sp modelId="{B36B585F-F557-9247-88B1-1BF2EAE787A4}">
      <dsp:nvSpPr>
        <dsp:cNvPr id="0" name=""/>
        <dsp:cNvSpPr/>
      </dsp:nvSpPr>
      <dsp:spPr>
        <a:xfrm>
          <a:off x="5135708" y="2067084"/>
          <a:ext cx="1155362" cy="115536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Kenmore</a:t>
          </a:r>
        </a:p>
      </dsp:txBody>
      <dsp:txXfrm>
        <a:off x="5304907" y="2236283"/>
        <a:ext cx="816964" cy="816964"/>
      </dsp:txXfrm>
    </dsp:sp>
    <dsp:sp modelId="{E3323D2C-88CD-154E-84AB-4FFC4758B735}">
      <dsp:nvSpPr>
        <dsp:cNvPr id="0" name=""/>
        <dsp:cNvSpPr/>
      </dsp:nvSpPr>
      <dsp:spPr>
        <a:xfrm rot="3247719">
          <a:off x="3770463" y="3160372"/>
          <a:ext cx="654061" cy="30216"/>
        </a:xfrm>
        <a:custGeom>
          <a:avLst/>
          <a:gdLst/>
          <a:ahLst/>
          <a:cxnLst/>
          <a:rect l="0" t="0" r="0" b="0"/>
          <a:pathLst>
            <a:path>
              <a:moveTo>
                <a:pt x="0" y="15108"/>
              </a:moveTo>
              <a:lnTo>
                <a:pt x="654061" y="15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1142" y="3159129"/>
        <a:ext cx="32703" cy="32703"/>
      </dsp:txXfrm>
    </dsp:sp>
    <dsp:sp modelId="{4C2A4D92-339D-D446-B6D2-168F960CEF8C}">
      <dsp:nvSpPr>
        <dsp:cNvPr id="0" name=""/>
        <dsp:cNvSpPr/>
      </dsp:nvSpPr>
      <dsp:spPr>
        <a:xfrm>
          <a:off x="4049944" y="3330919"/>
          <a:ext cx="1155362" cy="115536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Kinloch Rannoch</a:t>
          </a:r>
        </a:p>
      </dsp:txBody>
      <dsp:txXfrm>
        <a:off x="4219143" y="3500118"/>
        <a:ext cx="816964" cy="816964"/>
      </dsp:txXfrm>
    </dsp:sp>
    <dsp:sp modelId="{002A37B3-CD00-A144-847B-F789A7ACB2E5}">
      <dsp:nvSpPr>
        <dsp:cNvPr id="0" name=""/>
        <dsp:cNvSpPr/>
      </dsp:nvSpPr>
      <dsp:spPr>
        <a:xfrm rot="6942857">
          <a:off x="2850015" y="3142233"/>
          <a:ext cx="472877" cy="30216"/>
        </a:xfrm>
        <a:custGeom>
          <a:avLst/>
          <a:gdLst/>
          <a:ahLst/>
          <a:cxnLst/>
          <a:rect l="0" t="0" r="0" b="0"/>
          <a:pathLst>
            <a:path>
              <a:moveTo>
                <a:pt x="0" y="15108"/>
              </a:moveTo>
              <a:lnTo>
                <a:pt x="472877" y="15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74632" y="3145520"/>
        <a:ext cx="23643" cy="23643"/>
      </dsp:txXfrm>
    </dsp:sp>
    <dsp:sp modelId="{A4B8E6AF-FEE5-C246-AFA4-84B1D42B9A50}">
      <dsp:nvSpPr>
        <dsp:cNvPr id="0" name=""/>
        <dsp:cNvSpPr/>
      </dsp:nvSpPr>
      <dsp:spPr>
        <a:xfrm>
          <a:off x="2155539" y="3313157"/>
          <a:ext cx="1155362" cy="115536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Logierait</a:t>
          </a:r>
          <a:endParaRPr lang="en-US" sz="1600" b="1" kern="1200" dirty="0"/>
        </a:p>
      </dsp:txBody>
      <dsp:txXfrm>
        <a:off x="2324738" y="3482356"/>
        <a:ext cx="816964" cy="816964"/>
      </dsp:txXfrm>
    </dsp:sp>
    <dsp:sp modelId="{9A58915F-D5BF-F045-A78C-E48D772BE08F}">
      <dsp:nvSpPr>
        <dsp:cNvPr id="0" name=""/>
        <dsp:cNvSpPr/>
      </dsp:nvSpPr>
      <dsp:spPr>
        <a:xfrm rot="10197946">
          <a:off x="2201264" y="2509309"/>
          <a:ext cx="359152" cy="30216"/>
        </a:xfrm>
        <a:custGeom>
          <a:avLst/>
          <a:gdLst/>
          <a:ahLst/>
          <a:cxnLst/>
          <a:rect l="0" t="0" r="0" b="0"/>
          <a:pathLst>
            <a:path>
              <a:moveTo>
                <a:pt x="0" y="15108"/>
              </a:moveTo>
              <a:lnTo>
                <a:pt x="359152" y="15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371862" y="2515438"/>
        <a:ext cx="17957" cy="17957"/>
      </dsp:txXfrm>
    </dsp:sp>
    <dsp:sp modelId="{F1F24F88-439D-EB48-A6D2-40486A60A0B4}">
      <dsp:nvSpPr>
        <dsp:cNvPr id="0" name=""/>
        <dsp:cNvSpPr/>
      </dsp:nvSpPr>
      <dsp:spPr>
        <a:xfrm>
          <a:off x="885747" y="2093465"/>
          <a:ext cx="1331694" cy="1155362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Pitlochry High School</a:t>
          </a:r>
        </a:p>
      </dsp:txBody>
      <dsp:txXfrm>
        <a:off x="1080769" y="2262664"/>
        <a:ext cx="941650" cy="816964"/>
      </dsp:txXfrm>
    </dsp:sp>
    <dsp:sp modelId="{2090B2DB-4906-E74A-8513-312A342DBA32}">
      <dsp:nvSpPr>
        <dsp:cNvPr id="0" name=""/>
        <dsp:cNvSpPr/>
      </dsp:nvSpPr>
      <dsp:spPr>
        <a:xfrm rot="13354647">
          <a:off x="2369009" y="1578515"/>
          <a:ext cx="632079" cy="30216"/>
        </a:xfrm>
        <a:custGeom>
          <a:avLst/>
          <a:gdLst/>
          <a:ahLst/>
          <a:cxnLst/>
          <a:rect l="0" t="0" r="0" b="0"/>
          <a:pathLst>
            <a:path>
              <a:moveTo>
                <a:pt x="0" y="15108"/>
              </a:moveTo>
              <a:lnTo>
                <a:pt x="632079" y="15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69247" y="1577821"/>
        <a:ext cx="31603" cy="31603"/>
      </dsp:txXfrm>
    </dsp:sp>
    <dsp:sp modelId="{93BD9DF8-8C9D-8447-BD19-39555567D2AB}">
      <dsp:nvSpPr>
        <dsp:cNvPr id="0" name=""/>
        <dsp:cNvSpPr/>
      </dsp:nvSpPr>
      <dsp:spPr>
        <a:xfrm>
          <a:off x="1449264" y="411262"/>
          <a:ext cx="1155362" cy="115536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Royal School of </a:t>
          </a:r>
          <a:r>
            <a:rPr lang="en-US" sz="1600" b="1" kern="1200" dirty="0" err="1"/>
            <a:t>Dunkeld</a:t>
          </a:r>
          <a:endParaRPr lang="en-US" sz="1600" b="1" kern="1200" dirty="0"/>
        </a:p>
      </dsp:txBody>
      <dsp:txXfrm>
        <a:off x="1618463" y="580461"/>
        <a:ext cx="816964" cy="816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94348-A3A0-C446-874C-295CDA58FD9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426F-5174-9942-8DA6-D518C129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2426F-5174-9942-8DA6-D518C12975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9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0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1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8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5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8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3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1D36-1334-9646-B643-982EB9A5B83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CEDE-2E21-2148-9FA2-8BE51DB2D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2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8032"/>
            <a:ext cx="7886700" cy="808563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r>
              <a:rPr lang="en-GB" sz="4900" b="1" dirty="0">
                <a:solidFill>
                  <a:schemeClr val="accent1"/>
                </a:solidFill>
                <a:latin typeface="+mn-lt"/>
              </a:rPr>
              <a:t>PKC School Estates Review</a:t>
            </a: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r>
              <a:rPr lang="en-GB" dirty="0" err="1">
                <a:solidFill>
                  <a:schemeClr val="accent1"/>
                </a:solidFill>
                <a:latin typeface="+mn-lt"/>
              </a:rPr>
              <a:t>Breadalbane</a:t>
            </a:r>
            <a:r>
              <a:rPr lang="en-GB" dirty="0">
                <a:solidFill>
                  <a:schemeClr val="accent1"/>
                </a:solidFill>
                <a:latin typeface="+mn-lt"/>
              </a:rPr>
              <a:t> Academy and the Highland Perthshire Community</a:t>
            </a:r>
            <a:br>
              <a:rPr lang="en-GB" dirty="0">
                <a:solidFill>
                  <a:schemeClr val="accent1"/>
                </a:solidFill>
                <a:latin typeface="+mn-lt"/>
              </a:rPr>
            </a:br>
            <a:r>
              <a:rPr lang="en-GB" b="1" dirty="0">
                <a:solidFill>
                  <a:schemeClr val="accent1"/>
                </a:solidFill>
                <a:latin typeface="+mn-lt"/>
              </a:rPr>
              <a:t>What's best for ALL our children?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Size of schools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25605F-6809-3A44-9F95-55B399B80105}"/>
              </a:ext>
            </a:extLst>
          </p:cNvPr>
          <p:cNvSpPr/>
          <p:nvPr/>
        </p:nvSpPr>
        <p:spPr>
          <a:xfrm>
            <a:off x="1491343" y="4288972"/>
            <a:ext cx="468085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87EFF-0EF6-5F4A-83D1-B473E0238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9" y="1333243"/>
            <a:ext cx="7988886" cy="53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7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Size of schools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25605F-6809-3A44-9F95-55B399B80105}"/>
              </a:ext>
            </a:extLst>
          </p:cNvPr>
          <p:cNvSpPr/>
          <p:nvPr/>
        </p:nvSpPr>
        <p:spPr>
          <a:xfrm>
            <a:off x="1491343" y="4288972"/>
            <a:ext cx="468085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538DB-3AB3-A741-8580-21C744DE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99" y="1305981"/>
            <a:ext cx="7859528" cy="5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02" y="2802019"/>
            <a:ext cx="7886700" cy="808563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r>
              <a:rPr lang="en-GB" b="1" dirty="0">
                <a:solidFill>
                  <a:schemeClr val="accent1"/>
                </a:solidFill>
                <a:latin typeface="+mn-lt"/>
              </a:rPr>
              <a:t>School review process</a:t>
            </a: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4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C018943-7F92-7040-AFB1-318BEAF012E7}"/>
              </a:ext>
            </a:extLst>
          </p:cNvPr>
          <p:cNvSpPr/>
          <p:nvPr/>
        </p:nvSpPr>
        <p:spPr>
          <a:xfrm>
            <a:off x="-30578" y="0"/>
            <a:ext cx="460417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D02953-8854-8B43-A72A-E4CC1A1F671A}"/>
              </a:ext>
            </a:extLst>
          </p:cNvPr>
          <p:cNvSpPr/>
          <p:nvPr/>
        </p:nvSpPr>
        <p:spPr>
          <a:xfrm>
            <a:off x="723432" y="1374791"/>
            <a:ext cx="3167743" cy="691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16/485 HIGH LEVEL REVIEW 02.11.16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Schools selected for Detailed Options Appraisal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Pitlochry High in Phase 2 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8B857B8-A59F-D949-B843-A3CAB3538A19}"/>
              </a:ext>
            </a:extLst>
          </p:cNvPr>
          <p:cNvSpPr/>
          <p:nvPr/>
        </p:nvSpPr>
        <p:spPr>
          <a:xfrm>
            <a:off x="2086139" y="2128170"/>
            <a:ext cx="406999" cy="286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397B16-06E0-574E-A36C-5465298B8756}"/>
              </a:ext>
            </a:extLst>
          </p:cNvPr>
          <p:cNvSpPr/>
          <p:nvPr/>
        </p:nvSpPr>
        <p:spPr>
          <a:xfrm>
            <a:off x="722138" y="2472478"/>
            <a:ext cx="3167743" cy="16094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DETAILED Options Appraisal of Pitlochry High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5 OPTIONS PROPOSED</a:t>
            </a:r>
          </a:p>
          <a:p>
            <a:pPr lvl="1"/>
            <a:r>
              <a:rPr lang="en-GB" sz="900" b="1" dirty="0">
                <a:solidFill>
                  <a:schemeClr val="bg1"/>
                </a:solidFill>
              </a:rPr>
              <a:t>Co</a:t>
            </a:r>
            <a:r>
              <a:rPr lang="en-GB" sz="1000" b="1" dirty="0">
                <a:solidFill>
                  <a:schemeClr val="bg1"/>
                </a:solidFill>
              </a:rPr>
              <a:t>nsultation Opened Sat 3</a:t>
            </a:r>
            <a:r>
              <a:rPr lang="en-GB" sz="1000" b="1" baseline="30000" dirty="0">
                <a:solidFill>
                  <a:schemeClr val="bg1"/>
                </a:solidFill>
              </a:rPr>
              <a:t>rd</a:t>
            </a:r>
            <a:r>
              <a:rPr lang="en-GB" sz="1000" b="1" dirty="0">
                <a:solidFill>
                  <a:schemeClr val="bg1"/>
                </a:solidFill>
              </a:rPr>
              <a:t> Nov 2018</a:t>
            </a:r>
          </a:p>
          <a:p>
            <a:pPr lvl="1"/>
            <a:r>
              <a:rPr lang="en-GB" sz="1000" b="1" dirty="0">
                <a:solidFill>
                  <a:schemeClr val="bg1"/>
                </a:solidFill>
              </a:rPr>
              <a:t>6 no. Drop-in Sessions</a:t>
            </a:r>
          </a:p>
          <a:p>
            <a:pPr lvl="1"/>
            <a:r>
              <a:rPr lang="en-GB" sz="1000" b="1" dirty="0">
                <a:solidFill>
                  <a:schemeClr val="bg1"/>
                </a:solidFill>
              </a:rPr>
              <a:t>Closed Friday 14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Dec</a:t>
            </a:r>
          </a:p>
          <a:p>
            <a:pPr lvl="1"/>
            <a:r>
              <a:rPr lang="en-GB" sz="1000" b="1" dirty="0">
                <a:solidFill>
                  <a:schemeClr val="bg1"/>
                </a:solidFill>
              </a:rPr>
              <a:t>Collation of consultation completed by PKC before the start of February /comments and online questionnaires will be made available for 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AB29A-0CC3-0E4C-B648-6ADEE8788347}"/>
              </a:ext>
            </a:extLst>
          </p:cNvPr>
          <p:cNvSpPr/>
          <p:nvPr/>
        </p:nvSpPr>
        <p:spPr>
          <a:xfrm>
            <a:off x="775200" y="4469986"/>
            <a:ext cx="3167743" cy="9916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OPTIONS APPRAISAL REPORT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Summary of 5 Options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One Preferred Proposal </a:t>
            </a:r>
          </a:p>
          <a:p>
            <a:pPr algn="ctr"/>
            <a:r>
              <a:rPr lang="en-GB" sz="1000" dirty="0"/>
              <a:t>Detailed Analysis of One Proposal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Lifelong Learning Committee May 2019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65D81-13B5-CF47-BA04-CD97D65744E3}"/>
              </a:ext>
            </a:extLst>
          </p:cNvPr>
          <p:cNvSpPr/>
          <p:nvPr/>
        </p:nvSpPr>
        <p:spPr>
          <a:xfrm>
            <a:off x="5182143" y="299456"/>
            <a:ext cx="3167743" cy="4801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Schools Consultation (Scotland) Act 2010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Proposals Paper Issued by PKC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ED7CC524-89AF-E841-9C92-96E29CFFB2BF}"/>
              </a:ext>
            </a:extLst>
          </p:cNvPr>
          <p:cNvSpPr/>
          <p:nvPr/>
        </p:nvSpPr>
        <p:spPr>
          <a:xfrm>
            <a:off x="2087746" y="4153552"/>
            <a:ext cx="406999" cy="286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7D87598-EC44-D343-8F58-1683F419662E}"/>
              </a:ext>
            </a:extLst>
          </p:cNvPr>
          <p:cNvSpPr/>
          <p:nvPr/>
        </p:nvSpPr>
        <p:spPr>
          <a:xfrm>
            <a:off x="2132845" y="5504338"/>
            <a:ext cx="406999" cy="286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7A5DC4-6A45-AB4E-BC3F-D9AE5483DA74}"/>
              </a:ext>
            </a:extLst>
          </p:cNvPr>
          <p:cNvSpPr txBox="1"/>
          <p:nvPr/>
        </p:nvSpPr>
        <p:spPr>
          <a:xfrm rot="5400000">
            <a:off x="-1808761" y="2063896"/>
            <a:ext cx="430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Pre-consultation stage under 2010 Act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30E259-40C3-6E4B-A112-23614875C102}"/>
              </a:ext>
            </a:extLst>
          </p:cNvPr>
          <p:cNvSpPr/>
          <p:nvPr/>
        </p:nvSpPr>
        <p:spPr>
          <a:xfrm>
            <a:off x="5730414" y="5219"/>
            <a:ext cx="1787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Start of 2010 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701A4-60C2-6A44-8AB9-288A2ED843DE}"/>
              </a:ext>
            </a:extLst>
          </p:cNvPr>
          <p:cNvSpPr txBox="1"/>
          <p:nvPr/>
        </p:nvSpPr>
        <p:spPr>
          <a:xfrm rot="16200000" flipV="1">
            <a:off x="1859012" y="2249667"/>
            <a:ext cx="467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This is a PKC Process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693338-0B86-0741-BFBF-87E9F9E86837}"/>
              </a:ext>
            </a:extLst>
          </p:cNvPr>
          <p:cNvSpPr/>
          <p:nvPr/>
        </p:nvSpPr>
        <p:spPr>
          <a:xfrm rot="5400000">
            <a:off x="7670605" y="1050753"/>
            <a:ext cx="2277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Statutory Process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CE4628-9FFC-AC42-AF60-879788691907}"/>
              </a:ext>
            </a:extLst>
          </p:cNvPr>
          <p:cNvSpPr/>
          <p:nvPr/>
        </p:nvSpPr>
        <p:spPr>
          <a:xfrm>
            <a:off x="775200" y="5816442"/>
            <a:ext cx="3167743" cy="8407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 PROPOSAL PAPER</a:t>
            </a:r>
          </a:p>
          <a:p>
            <a:pPr lvl="1"/>
            <a:r>
              <a:rPr lang="en-GB" sz="1000" dirty="0"/>
              <a:t>Seeks approval of Preferred Proposal to move to  statutory consultation </a:t>
            </a:r>
          </a:p>
          <a:p>
            <a:pPr lvl="1"/>
            <a:r>
              <a:rPr lang="en-GB" sz="1000" b="1" dirty="0">
                <a:solidFill>
                  <a:schemeClr val="bg1"/>
                </a:solidFill>
              </a:rPr>
              <a:t>Decided at Lifelong Learning Committee </a:t>
            </a:r>
            <a:endParaRPr lang="en-GB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70D7B-4202-1D43-9EC0-3402541EADE4}"/>
              </a:ext>
            </a:extLst>
          </p:cNvPr>
          <p:cNvSpPr/>
          <p:nvPr/>
        </p:nvSpPr>
        <p:spPr>
          <a:xfrm>
            <a:off x="723433" y="138027"/>
            <a:ext cx="3167743" cy="8732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bg1"/>
              </a:solidFill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16/347 PRINCIPLES FOR REVIEW PROCESS 24.08.16</a:t>
            </a:r>
          </a:p>
          <a:p>
            <a:pPr lvl="1"/>
            <a:r>
              <a:rPr lang="en-GB" sz="1000" dirty="0"/>
              <a:t>(</a:t>
            </a:r>
            <a:r>
              <a:rPr lang="en-GB" sz="1000" dirty="0" err="1"/>
              <a:t>i</a:t>
            </a:r>
            <a:r>
              <a:rPr lang="en-GB" sz="1000" dirty="0"/>
              <a:t>)  schools occupancy rate greater than 60%; </a:t>
            </a:r>
          </a:p>
          <a:p>
            <a:pPr lvl="1"/>
            <a:r>
              <a:rPr lang="en-GB" sz="1000" dirty="0"/>
              <a:t>(ii)  school condition A or B; and </a:t>
            </a:r>
          </a:p>
          <a:p>
            <a:pPr lvl="1"/>
            <a:r>
              <a:rPr lang="en-GB" sz="1000" dirty="0"/>
              <a:t>(iii)  life expired buildings for replacement. </a:t>
            </a:r>
          </a:p>
          <a:p>
            <a:pPr algn="ctr"/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DAF81CAA-8D7D-214F-B528-D7D854D4359F}"/>
              </a:ext>
            </a:extLst>
          </p:cNvPr>
          <p:cNvSpPr/>
          <p:nvPr/>
        </p:nvSpPr>
        <p:spPr>
          <a:xfrm>
            <a:off x="2008901" y="1060749"/>
            <a:ext cx="406999" cy="286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EE14D988-8DF0-4B49-82E2-B3B9D882AD4C}"/>
              </a:ext>
            </a:extLst>
          </p:cNvPr>
          <p:cNvCxnSpPr>
            <a:cxnSpLocks/>
            <a:endCxn id="15" idx="1"/>
          </p:cNvCxnSpPr>
          <p:nvPr/>
        </p:nvCxnSpPr>
        <p:spPr>
          <a:xfrm rot="5400000" flipH="1" flipV="1">
            <a:off x="2031630" y="3086319"/>
            <a:ext cx="5697313" cy="603713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C3EDC2-3828-A74F-8BEF-E0ADC27BD11F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3942943" y="6236832"/>
            <a:ext cx="63064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2370A02-EAD3-7442-9315-EEF7D50573DF}"/>
              </a:ext>
            </a:extLst>
          </p:cNvPr>
          <p:cNvSpPr/>
          <p:nvPr/>
        </p:nvSpPr>
        <p:spPr>
          <a:xfrm>
            <a:off x="5207140" y="1007990"/>
            <a:ext cx="3167743" cy="21300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Consultation (at least 6 weeks of term-time)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Must Hold a Public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parents of the pupils at the affected schools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parents of children expected to attend an affected school within 2 years of the date of publication of this proposal document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pupils at the affected schools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 Parent Council (if any) of the affected schools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teaching and ancillary staff at the affected schools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trade union representatives of the above staff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Community Councils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Relevant users of the affected schools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2541F1-423F-D14F-9740-8C1C0623AC1F}"/>
              </a:ext>
            </a:extLst>
          </p:cNvPr>
          <p:cNvSpPr/>
          <p:nvPr/>
        </p:nvSpPr>
        <p:spPr>
          <a:xfrm>
            <a:off x="5213819" y="3329119"/>
            <a:ext cx="3167743" cy="337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Educational Aspects Reviewed by Education Scotland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172D11-A275-7342-B9D8-021A474DD107}"/>
              </a:ext>
            </a:extLst>
          </p:cNvPr>
          <p:cNvSpPr/>
          <p:nvPr/>
        </p:nvSpPr>
        <p:spPr>
          <a:xfrm>
            <a:off x="5219789" y="3882669"/>
            <a:ext cx="3167743" cy="10000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PKC Publish FINAL CONSULTATION REPORT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1"/>
                </a:solidFill>
              </a:rPr>
              <a:t>Consultation Responses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1"/>
                </a:solidFill>
              </a:rPr>
              <a:t>Education Scotland Report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1"/>
                </a:solidFill>
              </a:rPr>
              <a:t>Details of Inaccuracies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1"/>
                </a:solidFill>
              </a:rPr>
              <a:t>Rural Schools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9AC764-14E3-774F-A9E1-21C0436DD74A}"/>
              </a:ext>
            </a:extLst>
          </p:cNvPr>
          <p:cNvSpPr/>
          <p:nvPr/>
        </p:nvSpPr>
        <p:spPr>
          <a:xfrm>
            <a:off x="5242114" y="5126637"/>
            <a:ext cx="3167743" cy="11101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SCOTTISH GOVERNMENT CAN CALL IN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 (within 3 weeks of decision)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If decision is to close school parents can ask for it to be called in for review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School Closure Panel </a:t>
            </a:r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0BBDAB86-ECDB-9C4C-AB09-B362DC92862D}"/>
              </a:ext>
            </a:extLst>
          </p:cNvPr>
          <p:cNvSpPr/>
          <p:nvPr/>
        </p:nvSpPr>
        <p:spPr>
          <a:xfrm>
            <a:off x="6583490" y="801096"/>
            <a:ext cx="264178" cy="1668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2578413F-0548-5544-9EEE-A3166ACC4C4C}"/>
              </a:ext>
            </a:extLst>
          </p:cNvPr>
          <p:cNvSpPr/>
          <p:nvPr/>
        </p:nvSpPr>
        <p:spPr>
          <a:xfrm>
            <a:off x="6623928" y="3138169"/>
            <a:ext cx="264178" cy="1668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29574022-D10B-E64D-9D45-1662B0D671AD}"/>
              </a:ext>
            </a:extLst>
          </p:cNvPr>
          <p:cNvSpPr/>
          <p:nvPr/>
        </p:nvSpPr>
        <p:spPr>
          <a:xfrm>
            <a:off x="6633925" y="3690449"/>
            <a:ext cx="264178" cy="1668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B3116698-F624-684F-A7D9-3CD759006C9B}"/>
              </a:ext>
            </a:extLst>
          </p:cNvPr>
          <p:cNvSpPr/>
          <p:nvPr/>
        </p:nvSpPr>
        <p:spPr>
          <a:xfrm>
            <a:off x="6665601" y="4907427"/>
            <a:ext cx="264178" cy="1668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3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Right to be consulted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8E3370-A368-D244-90E0-DC62A5D21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38" y="1427237"/>
            <a:ext cx="7768712" cy="4914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Schools Consultation Act is clear that consultation is required on any  proposal that would alter educational provision such as:</a:t>
            </a:r>
          </a:p>
          <a:p>
            <a:r>
              <a:rPr lang="en-US" dirty="0"/>
              <a:t>School closure</a:t>
            </a:r>
          </a:p>
          <a:p>
            <a:r>
              <a:rPr lang="en-US" dirty="0"/>
              <a:t>Change of catchment area</a:t>
            </a:r>
          </a:p>
          <a:p>
            <a:r>
              <a:rPr lang="en-US" dirty="0"/>
              <a:t>Change of admission arrangements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Consultation should include the wider community.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0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Right to be consulted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8E3370-A368-D244-90E0-DC62A5D21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38" y="1427237"/>
            <a:ext cx="7768712" cy="49142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Statutory Guidance points to extensive community engagement as a </a:t>
            </a:r>
            <a:r>
              <a:rPr lang="en-GB" b="1" dirty="0"/>
              <a:t>key part of the pre-consultation/Options Appraisal process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“</a:t>
            </a:r>
            <a:r>
              <a:rPr lang="en-GB" i="1" dirty="0">
                <a:solidFill>
                  <a:schemeClr val="accent1"/>
                </a:solidFill>
              </a:rPr>
              <a:t>an emphasis is placed on ensuring consultation, over and above that which might be required in terms of planning requirements and statutory consultation requirements</a:t>
            </a:r>
            <a:r>
              <a:rPr lang="en-GB" dirty="0">
                <a:solidFill>
                  <a:schemeClr val="accent1"/>
                </a:solidFill>
              </a:rPr>
              <a:t>”.</a:t>
            </a:r>
          </a:p>
          <a:p>
            <a:pPr marL="0" indent="0">
              <a:buNone/>
            </a:pPr>
            <a:r>
              <a:rPr lang="en-GB" dirty="0"/>
              <a:t>By not consulting with the wider Highland Perthshire community, we believe the process is not in accordance with</a:t>
            </a:r>
          </a:p>
          <a:p>
            <a:r>
              <a:rPr lang="en-GB" dirty="0"/>
              <a:t>Parental Involvement Act (2006); </a:t>
            </a:r>
          </a:p>
          <a:p>
            <a:r>
              <a:rPr lang="en-GB" dirty="0"/>
              <a:t>PKCs own guidelines; and</a:t>
            </a:r>
          </a:p>
          <a:p>
            <a:r>
              <a:rPr lang="en-GB" dirty="0"/>
              <a:t>Statutory Guidance which states, that a Council should have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‘</a:t>
            </a:r>
            <a:r>
              <a:rPr lang="en-GB" i="1" dirty="0">
                <a:solidFill>
                  <a:schemeClr val="accent1"/>
                </a:solidFill>
              </a:rPr>
              <a:t>early engagement with the local community</a:t>
            </a:r>
            <a:r>
              <a:rPr lang="en-GB" dirty="0">
                <a:solidFill>
                  <a:schemeClr val="accent1"/>
                </a:solidFill>
              </a:rPr>
              <a:t>’ </a:t>
            </a:r>
            <a:r>
              <a:rPr lang="en-GB" dirty="0"/>
              <a:t>with a view to: </a:t>
            </a:r>
            <a:r>
              <a:rPr lang="en-GB" dirty="0">
                <a:solidFill>
                  <a:schemeClr val="accent1"/>
                </a:solidFill>
              </a:rPr>
              <a:t>‘</a:t>
            </a:r>
            <a:r>
              <a:rPr lang="en-GB" i="1" dirty="0">
                <a:solidFill>
                  <a:schemeClr val="accent1"/>
                </a:solidFill>
              </a:rPr>
              <a:t>engaging and empowering communities to understand and help shape the proposals that affect them’.”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has clearly not been the case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3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Pitlochry High School -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8E3370-A368-D244-90E0-DC62A5D21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39" y="1576985"/>
            <a:ext cx="776871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Improve condition rating of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condition rating of school and include S5 and S6 at PHS to increase occupancy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condition rating of school and extend catchment area to increase occupancy level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S4 pupils move to BA and review use of PHS 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 PHS (Secondary) and pupils move to BA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9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02" y="2802019"/>
            <a:ext cx="7886700" cy="808563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r>
              <a:rPr lang="en-GB" b="1" dirty="0">
                <a:solidFill>
                  <a:schemeClr val="accent1"/>
                </a:solidFill>
                <a:latin typeface="+mn-lt"/>
              </a:rPr>
              <a:t>Impacts and concerns</a:t>
            </a: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8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Pitlochry High School </a:t>
            </a: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r>
              <a:rPr lang="en-GB" b="1" dirty="0">
                <a:solidFill>
                  <a:schemeClr val="accent1"/>
                </a:solidFill>
                <a:latin typeface="+mn-lt"/>
              </a:rPr>
              <a:t>– options impacting on BA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8E3370-A368-D244-90E0-DC62A5D21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39" y="1576985"/>
            <a:ext cx="7768712" cy="4351338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condition rating of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Improve condition rating of school and include S5 and S6 at PHS to increase occupancy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Improve condition rating of school and extend catchment area to increase occupancy level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S4 pupils move to BA and review use of PHS 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Close PHS (Secondary) and pupils move to BA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8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Impacts of options 2 and 3 to BA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1FCDDE-E634-B04F-AA2E-FAD81068ADE9}"/>
              </a:ext>
            </a:extLst>
          </p:cNvPr>
          <p:cNvSpPr/>
          <p:nvPr/>
        </p:nvSpPr>
        <p:spPr>
          <a:xfrm>
            <a:off x="628650" y="1559972"/>
            <a:ext cx="7600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Lower pupil numbers (PHS pupils stay on to S6)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Reduce funding for teaching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Reduction in depth and range of subjects on offer in senior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Option 2 creates two small secondary schools in Highland Perthshire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National recruitment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Narrower curriculum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663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8032"/>
            <a:ext cx="7886700" cy="808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DE45DA-36A3-5A44-8C58-5A8A000E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3804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Introduction</a:t>
            </a:r>
          </a:p>
          <a:p>
            <a:r>
              <a:rPr lang="en-GB" dirty="0"/>
              <a:t>Status quo – current provision</a:t>
            </a:r>
          </a:p>
          <a:p>
            <a:r>
              <a:rPr lang="en-GB" dirty="0"/>
              <a:t>School review process</a:t>
            </a:r>
          </a:p>
          <a:p>
            <a:r>
              <a:rPr lang="en-GB" dirty="0"/>
              <a:t>Impacts and concerns</a:t>
            </a:r>
          </a:p>
          <a:p>
            <a:r>
              <a:rPr lang="en-GB" dirty="0"/>
              <a:t>Action to date</a:t>
            </a:r>
          </a:p>
          <a:p>
            <a:r>
              <a:rPr lang="en-GB" dirty="0"/>
              <a:t>Q&amp;A</a:t>
            </a:r>
            <a:br>
              <a:rPr lang="en-GB" dirty="0"/>
            </a:br>
            <a:endParaRPr lang="en-GB" dirty="0"/>
          </a:p>
          <a:p>
            <a:r>
              <a:rPr lang="en-GB" dirty="0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988599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Option 2 - delivery of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pic>
        <p:nvPicPr>
          <p:cNvPr id="16" name="Content Placeholder 15" descr="Bus">
            <a:extLst>
              <a:ext uri="{FF2B5EF4-FFF2-40B4-BE49-F238E27FC236}">
                <a16:creationId xmlns:a16="http://schemas.microsoft.com/office/drawing/2014/main" id="{DA1C573D-D173-C64E-AA5F-0FCA1F298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867" y="4295744"/>
            <a:ext cx="914400" cy="914400"/>
          </a:xfrm>
        </p:spPr>
      </p:pic>
      <p:pic>
        <p:nvPicPr>
          <p:cNvPr id="20" name="Graphic 19" descr="Coins">
            <a:extLst>
              <a:ext uri="{FF2B5EF4-FFF2-40B4-BE49-F238E27FC236}">
                <a16:creationId xmlns:a16="http://schemas.microsoft.com/office/drawing/2014/main" id="{63FE543A-A390-0344-A000-E67FD3C61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9420" y="5162564"/>
            <a:ext cx="914400" cy="914400"/>
          </a:xfrm>
          <a:prstGeom prst="rect">
            <a:avLst/>
          </a:prstGeom>
        </p:spPr>
      </p:pic>
      <p:pic>
        <p:nvPicPr>
          <p:cNvPr id="24" name="Graphic 23" descr="Daily Calendar">
            <a:extLst>
              <a:ext uri="{FF2B5EF4-FFF2-40B4-BE49-F238E27FC236}">
                <a16:creationId xmlns:a16="http://schemas.microsoft.com/office/drawing/2014/main" id="{F50BCEB1-A03D-6348-A113-67F4D1BC7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5067" y="3007497"/>
            <a:ext cx="914400" cy="914400"/>
          </a:xfrm>
          <a:prstGeom prst="rect">
            <a:avLst/>
          </a:prstGeom>
        </p:spPr>
      </p:pic>
      <p:pic>
        <p:nvPicPr>
          <p:cNvPr id="26" name="Graphic 25" descr="Users">
            <a:extLst>
              <a:ext uri="{FF2B5EF4-FFF2-40B4-BE49-F238E27FC236}">
                <a16:creationId xmlns:a16="http://schemas.microsoft.com/office/drawing/2014/main" id="{B7068E5E-B154-3340-8EAD-FB2E76BC6B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4903" y="1513718"/>
            <a:ext cx="914400" cy="914400"/>
          </a:xfrm>
          <a:prstGeom prst="rect">
            <a:avLst/>
          </a:prstGeom>
        </p:spPr>
      </p:pic>
      <p:pic>
        <p:nvPicPr>
          <p:cNvPr id="28" name="Graphic 27" descr="Man">
            <a:extLst>
              <a:ext uri="{FF2B5EF4-FFF2-40B4-BE49-F238E27FC236}">
                <a16:creationId xmlns:a16="http://schemas.microsoft.com/office/drawing/2014/main" id="{C6D9FF78-4BB9-7242-B65F-404009EEF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25051" y="1400198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292147-6EE4-5B4B-81F8-06590A4E9A33}"/>
              </a:ext>
            </a:extLst>
          </p:cNvPr>
          <p:cNvSpPr txBox="1"/>
          <p:nvPr/>
        </p:nvSpPr>
        <p:spPr>
          <a:xfrm>
            <a:off x="5725051" y="2360835"/>
            <a:ext cx="2979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Shared headteacher of two nursery, two primary and two secondary schools?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EEA4D8-769A-0841-9D8C-DD1D370C24EF}"/>
              </a:ext>
            </a:extLst>
          </p:cNvPr>
          <p:cNvSpPr txBox="1"/>
          <p:nvPr/>
        </p:nvSpPr>
        <p:spPr>
          <a:xfrm>
            <a:off x="662642" y="2367794"/>
            <a:ext cx="297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Peripatetic teachers?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8BAC4D-3D01-2A43-99FC-E1D89508365C}"/>
              </a:ext>
            </a:extLst>
          </p:cNvPr>
          <p:cNvSpPr txBox="1"/>
          <p:nvPr/>
        </p:nvSpPr>
        <p:spPr>
          <a:xfrm>
            <a:off x="1225067" y="3824056"/>
            <a:ext cx="297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Timetabling?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8DED7B-8360-6F4F-9198-055060AEEA79}"/>
              </a:ext>
            </a:extLst>
          </p:cNvPr>
          <p:cNvSpPr txBox="1"/>
          <p:nvPr/>
        </p:nvSpPr>
        <p:spPr>
          <a:xfrm>
            <a:off x="5233820" y="5389463"/>
            <a:ext cx="328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Increased delivery cost?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5B2F58-E9FC-7948-994E-DCAD36A660D2}"/>
              </a:ext>
            </a:extLst>
          </p:cNvPr>
          <p:cNvSpPr txBox="1"/>
          <p:nvPr/>
        </p:nvSpPr>
        <p:spPr>
          <a:xfrm>
            <a:off x="694612" y="5153075"/>
            <a:ext cx="297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Pupils bussed between campuses?</a:t>
            </a:r>
          </a:p>
        </p:txBody>
      </p:sp>
      <p:pic>
        <p:nvPicPr>
          <p:cNvPr id="35" name="Graphic 34" descr="Internet">
            <a:extLst>
              <a:ext uri="{FF2B5EF4-FFF2-40B4-BE49-F238E27FC236}">
                <a16:creationId xmlns:a16="http://schemas.microsoft.com/office/drawing/2014/main" id="{0A266844-78BF-B845-8EA6-2C1FA64782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39451" y="3421442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EB79B28-068C-1844-BDB4-C2949A83CDB0}"/>
              </a:ext>
            </a:extLst>
          </p:cNvPr>
          <p:cNvSpPr txBox="1"/>
          <p:nvPr/>
        </p:nvSpPr>
        <p:spPr>
          <a:xfrm>
            <a:off x="6034163" y="4172359"/>
            <a:ext cx="297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E-schooling untested as a core method?</a:t>
            </a:r>
          </a:p>
        </p:txBody>
      </p:sp>
    </p:spTree>
    <p:extLst>
      <p:ext uri="{BB962C8B-B14F-4D97-AF65-F5344CB8AC3E}">
        <p14:creationId xmlns:p14="http://schemas.microsoft.com/office/powerpoint/2010/main" val="369347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2A2098-2B93-E540-924F-11B4C5B18EA9}"/>
              </a:ext>
            </a:extLst>
          </p:cNvPr>
          <p:cNvSpPr/>
          <p:nvPr/>
        </p:nvSpPr>
        <p:spPr>
          <a:xfrm>
            <a:off x="671681" y="656330"/>
            <a:ext cx="76009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”I am surprised, given a number of factors, that PKC are considering altering provision. Breadalbane has a very new and expensively procured school building, has a pupil population who, in relative terms, don’t travel long distances to get to school, has a relatively broad curriculum, but does face challenges (</a:t>
            </a:r>
            <a:r>
              <a:rPr lang="en-US" i="1" dirty="0"/>
              <a:t>recruitment and retention of teachers/a particular issue in small rural schools</a:t>
            </a:r>
            <a:r>
              <a:rPr lang="en-US" dirty="0"/>
              <a:t>).    </a:t>
            </a:r>
          </a:p>
          <a:p>
            <a:endParaRPr lang="en-US" dirty="0"/>
          </a:p>
          <a:p>
            <a:r>
              <a:rPr lang="en-US" dirty="0"/>
              <a:t>While recognizing that Pitlochry has S1 to S4 provision, and while some thinking might aspire to creating a very small S1 to S6 school, </a:t>
            </a:r>
            <a:r>
              <a:rPr lang="en-US" b="1" dirty="0"/>
              <a:t>the associated risks, benefits and costs must be clearly advanced to enable a balanced judgement to be made</a:t>
            </a:r>
            <a:r>
              <a:rPr lang="en-US" dirty="0"/>
              <a:t>; the </a:t>
            </a:r>
            <a:r>
              <a:rPr lang="en-US" b="1" dirty="0"/>
              <a:t>most important benefit and risk to be weighed up is that to the young people across Highland </a:t>
            </a:r>
            <a:r>
              <a:rPr lang="en-US" b="1" dirty="0" err="1"/>
              <a:t>Perthshire</a:t>
            </a:r>
            <a:r>
              <a:rPr lang="en-US" b="1" dirty="0"/>
              <a:t> who will be directly impacted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b="1" dirty="0"/>
              <a:t>A Former Director of Education and Consultant on Education who has worked at the highest level</a:t>
            </a:r>
          </a:p>
        </p:txBody>
      </p:sp>
    </p:spTree>
    <p:extLst>
      <p:ext uri="{BB962C8B-B14F-4D97-AF65-F5344CB8AC3E}">
        <p14:creationId xmlns:p14="http://schemas.microsoft.com/office/powerpoint/2010/main" val="3561338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Concerns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2A2098-2B93-E540-924F-11B4C5B18EA9}"/>
              </a:ext>
            </a:extLst>
          </p:cNvPr>
          <p:cNvSpPr/>
          <p:nvPr/>
        </p:nvSpPr>
        <p:spPr>
          <a:xfrm>
            <a:off x="628650" y="1505396"/>
            <a:ext cx="760095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Flawed process – PKC options appraisal process is not based on a </a:t>
            </a:r>
            <a:r>
              <a:rPr lang="en-US" sz="2500" dirty="0" err="1"/>
              <a:t>recognised</a:t>
            </a:r>
            <a:r>
              <a:rPr lang="en-US" sz="2500" dirty="0"/>
              <a:t>, </a:t>
            </a:r>
            <a:r>
              <a:rPr lang="en-US" sz="2500" dirty="0" err="1"/>
              <a:t>standardised</a:t>
            </a:r>
            <a:r>
              <a:rPr lang="en-US" sz="2500" dirty="0"/>
              <a:t> national process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Omission of vital community consultation across Highland </a:t>
            </a:r>
            <a:r>
              <a:rPr lang="en-US" sz="2500" dirty="0" err="1"/>
              <a:t>Perthshire</a:t>
            </a:r>
            <a:r>
              <a:rPr lang="en-US" sz="2500" dirty="0"/>
              <a:t> (Glen Lyon, </a:t>
            </a:r>
            <a:r>
              <a:rPr lang="en-US" sz="2500" dirty="0" err="1"/>
              <a:t>Grandtully</a:t>
            </a:r>
            <a:r>
              <a:rPr lang="en-US" sz="2500" dirty="0"/>
              <a:t>, Kenmore, Kinloch Rannoch, </a:t>
            </a:r>
            <a:r>
              <a:rPr lang="en-US" sz="2500" dirty="0" err="1"/>
              <a:t>Aberfeldy</a:t>
            </a:r>
            <a:r>
              <a:rPr lang="en-US" sz="2500" dirty="0"/>
              <a:t>, Royal School of </a:t>
            </a:r>
            <a:r>
              <a:rPr lang="en-US" sz="2500" dirty="0" err="1"/>
              <a:t>Dunkeld</a:t>
            </a:r>
            <a:r>
              <a:rPr lang="en-US" sz="25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Community is not empowered to ‘shape decisions’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Politically preferred option risks future of a good rural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Same process for primary schools being applied to the only secondary school in the review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675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Actions to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578C58-F92D-C84F-BA98-4391D45A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Emailed PKC estates team 8th Dec 18 registering concerns on lack of consultation</a:t>
            </a:r>
          </a:p>
          <a:p>
            <a:r>
              <a:rPr lang="en-US" dirty="0"/>
              <a:t>Met with PHS Parent Council seeking collaboration</a:t>
            </a:r>
          </a:p>
          <a:p>
            <a:r>
              <a:rPr lang="en-US" dirty="0"/>
              <a:t>Wrote to CEO in Jan 19 with objections to process / lack of consultation and request to stop </a:t>
            </a:r>
          </a:p>
          <a:p>
            <a:r>
              <a:rPr lang="en-US" dirty="0"/>
              <a:t>Lobbying MSPs, MPs, councilors</a:t>
            </a:r>
          </a:p>
          <a:p>
            <a:r>
              <a:rPr lang="en-US" dirty="0"/>
              <a:t>Independent experts (educational &amp; legal)</a:t>
            </a:r>
          </a:p>
          <a:p>
            <a:endParaRPr lang="en-US" dirty="0"/>
          </a:p>
        </p:txBody>
      </p:sp>
      <p:pic>
        <p:nvPicPr>
          <p:cNvPr id="4" name="Graphic 3" descr="Checklist">
            <a:extLst>
              <a:ext uri="{FF2B5EF4-FFF2-40B4-BE49-F238E27FC236}">
                <a16:creationId xmlns:a16="http://schemas.microsoft.com/office/drawing/2014/main" id="{2205BD1E-0B46-7546-9BE4-901F9C65B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8942" y="4832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2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Call to 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pic>
        <p:nvPicPr>
          <p:cNvPr id="12" name="Content Placeholder 11" descr="Children">
            <a:extLst>
              <a:ext uri="{FF2B5EF4-FFF2-40B4-BE49-F238E27FC236}">
                <a16:creationId xmlns:a16="http://schemas.microsoft.com/office/drawing/2014/main" id="{B96538F7-76EB-D84D-AEF5-19FC58983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6438" y="2094271"/>
            <a:ext cx="2570701" cy="257070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BA45BD-84D9-9E41-BC84-B95564ABEBF2}"/>
              </a:ext>
            </a:extLst>
          </p:cNvPr>
          <p:cNvSpPr txBox="1"/>
          <p:nvPr/>
        </p:nvSpPr>
        <p:spPr>
          <a:xfrm>
            <a:off x="5825613" y="2360109"/>
            <a:ext cx="245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Raise community awareness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CEDFC-883C-044F-B3AE-3F9E2EA5C60E}"/>
              </a:ext>
            </a:extLst>
          </p:cNvPr>
          <p:cNvSpPr txBox="1"/>
          <p:nvPr/>
        </p:nvSpPr>
        <p:spPr>
          <a:xfrm>
            <a:off x="5638799" y="4175702"/>
            <a:ext cx="245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for consultation – but when?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1BE7E2-19B7-884B-9215-2747FF8AC27A}"/>
              </a:ext>
            </a:extLst>
          </p:cNvPr>
          <p:cNvSpPr txBox="1"/>
          <p:nvPr/>
        </p:nvSpPr>
        <p:spPr>
          <a:xfrm>
            <a:off x="1076632" y="1771105"/>
            <a:ext cx="245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 your concerns with PKC directly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AFBF0-46F7-2E4C-A268-5381060C8363}"/>
              </a:ext>
            </a:extLst>
          </p:cNvPr>
          <p:cNvSpPr txBox="1"/>
          <p:nvPr/>
        </p:nvSpPr>
        <p:spPr>
          <a:xfrm>
            <a:off x="1076632" y="4526473"/>
            <a:ext cx="2453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in touch</a:t>
            </a:r>
          </a:p>
          <a:p>
            <a:r>
              <a:rPr lang="en-US" dirty="0"/>
              <a:t>chairperson@</a:t>
            </a:r>
          </a:p>
          <a:p>
            <a:r>
              <a:rPr lang="en-US" dirty="0"/>
              <a:t>Facebook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3D05A-1D95-2C4E-AE68-CE1B3BD8DB68}"/>
              </a:ext>
            </a:extLst>
          </p:cNvPr>
          <p:cNvSpPr txBox="1"/>
          <p:nvPr/>
        </p:nvSpPr>
        <p:spPr>
          <a:xfrm>
            <a:off x="463640" y="2979895"/>
            <a:ext cx="245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 the PC mailing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FB255-81E2-3642-8CBD-FF190B0A9DD3}"/>
              </a:ext>
            </a:extLst>
          </p:cNvPr>
          <p:cNvSpPr txBox="1"/>
          <p:nvPr/>
        </p:nvSpPr>
        <p:spPr>
          <a:xfrm>
            <a:off x="5417139" y="628568"/>
            <a:ext cx="2453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 the PC and be part of the link between the parent body and school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A8114-8989-054B-8D96-E8D77E0F8E7C}"/>
              </a:ext>
            </a:extLst>
          </p:cNvPr>
          <p:cNvSpPr/>
          <p:nvPr/>
        </p:nvSpPr>
        <p:spPr>
          <a:xfrm>
            <a:off x="3308735" y="4988138"/>
            <a:ext cx="2108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-webkit-standard"/>
              </a:rPr>
              <a:t>Voice your thoughts, feedback and ideas for improvements of status quo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52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8032"/>
            <a:ext cx="7886700" cy="808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DE45DA-36A3-5A44-8C58-5A8A000E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380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Small team of volunteers</a:t>
            </a:r>
          </a:p>
          <a:p>
            <a:r>
              <a:rPr lang="en-GB" dirty="0"/>
              <a:t>Do not support closure of PHS</a:t>
            </a:r>
          </a:p>
          <a:p>
            <a:r>
              <a:rPr lang="en-GB" dirty="0"/>
              <a:t>Challenging a flawed council process</a:t>
            </a:r>
          </a:p>
          <a:p>
            <a:r>
              <a:rPr lang="en-GB" dirty="0"/>
              <a:t>Concerned about viability of two even smaller rural schools</a:t>
            </a:r>
          </a:p>
          <a:p>
            <a:r>
              <a:rPr lang="en-GB" dirty="0"/>
              <a:t>Supporting the best education for children across Highland Perthshire</a:t>
            </a:r>
          </a:p>
        </p:txBody>
      </p:sp>
    </p:spTree>
    <p:extLst>
      <p:ext uri="{BB962C8B-B14F-4D97-AF65-F5344CB8AC3E}">
        <p14:creationId xmlns:p14="http://schemas.microsoft.com/office/powerpoint/2010/main" val="212292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02" y="2802019"/>
            <a:ext cx="7886700" cy="808563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r>
              <a:rPr lang="en-GB" b="1" dirty="0">
                <a:solidFill>
                  <a:schemeClr val="accent1"/>
                </a:solidFill>
                <a:latin typeface="+mn-lt"/>
              </a:rPr>
              <a:t>Status Quo – current provision</a:t>
            </a: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54" y="516019"/>
            <a:ext cx="7886700" cy="808563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r>
              <a:rPr lang="en-GB" sz="4900" b="1" dirty="0">
                <a:solidFill>
                  <a:schemeClr val="accent1"/>
                </a:solidFill>
                <a:latin typeface="+mn-lt"/>
              </a:rPr>
              <a:t>Status quo </a:t>
            </a: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br>
              <a:rPr lang="en-GB" sz="4000" dirty="0">
                <a:solidFill>
                  <a:schemeClr val="accent1"/>
                </a:solidFill>
                <a:latin typeface="+mn-lt"/>
              </a:rPr>
            </a:br>
            <a:br>
              <a:rPr lang="en-GB" dirty="0">
                <a:solidFill>
                  <a:schemeClr val="accent1"/>
                </a:solidFill>
                <a:latin typeface="+mn-lt"/>
              </a:rPr>
            </a:b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18C608-7AEA-B44F-A8A9-C0601AED2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80532"/>
              </p:ext>
            </p:extLst>
          </p:nvPr>
        </p:nvGraphicFramePr>
        <p:xfrm>
          <a:off x="702392" y="3210295"/>
          <a:ext cx="8158173" cy="23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391">
                  <a:extLst>
                    <a:ext uri="{9D8B030D-6E8A-4147-A177-3AD203B41FA5}">
                      <a16:colId xmlns:a16="http://schemas.microsoft.com/office/drawing/2014/main" val="3456851847"/>
                    </a:ext>
                  </a:extLst>
                </a:gridCol>
                <a:gridCol w="2719391">
                  <a:extLst>
                    <a:ext uri="{9D8B030D-6E8A-4147-A177-3AD203B41FA5}">
                      <a16:colId xmlns:a16="http://schemas.microsoft.com/office/drawing/2014/main" val="3419852139"/>
                    </a:ext>
                  </a:extLst>
                </a:gridCol>
                <a:gridCol w="2719391">
                  <a:extLst>
                    <a:ext uri="{9D8B030D-6E8A-4147-A177-3AD203B41FA5}">
                      <a16:colId xmlns:a16="http://schemas.microsoft.com/office/drawing/2014/main" val="3243800755"/>
                    </a:ext>
                  </a:extLst>
                </a:gridCol>
              </a:tblGrid>
              <a:tr h="3919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Breadalbane Academy (BA)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Pitlochry High School (PHS)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800180"/>
                  </a:ext>
                </a:extLst>
              </a:tr>
              <a:tr h="582200">
                <a:tc>
                  <a:txBody>
                    <a:bodyPr/>
                    <a:lstStyle/>
                    <a:p>
                      <a:r>
                        <a:rPr lang="en-US" sz="2000" b="1" dirty="0"/>
                        <a:t>Senior years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S1-S6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S1-S4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52190"/>
                  </a:ext>
                </a:extLst>
              </a:tr>
              <a:tr h="582200">
                <a:tc>
                  <a:txBody>
                    <a:bodyPr/>
                    <a:lstStyle/>
                    <a:p>
                      <a:r>
                        <a:rPr lang="en-US" sz="2000" b="1" dirty="0"/>
                        <a:t>Current roll call (18/19)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00407"/>
                  </a:ext>
                </a:extLst>
              </a:tr>
              <a:tr h="582200">
                <a:tc>
                  <a:txBody>
                    <a:bodyPr/>
                    <a:lstStyle/>
                    <a:p>
                      <a:r>
                        <a:rPr lang="en-US" sz="2000" b="1" dirty="0"/>
                        <a:t>Maximum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Approx. 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52966"/>
                  </a:ext>
                </a:extLst>
              </a:tr>
            </a:tbl>
          </a:graphicData>
        </a:graphic>
      </p:graphicFrame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E1DFC766-75C8-964B-AB73-52F804F6D2A9}"/>
              </a:ext>
            </a:extLst>
          </p:cNvPr>
          <p:cNvSpPr/>
          <p:nvPr/>
        </p:nvSpPr>
        <p:spPr>
          <a:xfrm>
            <a:off x="3512189" y="1321809"/>
            <a:ext cx="4748981" cy="1544767"/>
          </a:xfrm>
          <a:prstGeom prst="wedgeRoundRect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Breadalbane Academy is the all-through school in Highland Perthshire</a:t>
            </a:r>
          </a:p>
        </p:txBody>
      </p:sp>
    </p:spTree>
    <p:extLst>
      <p:ext uri="{BB962C8B-B14F-4D97-AF65-F5344CB8AC3E}">
        <p14:creationId xmlns:p14="http://schemas.microsoft.com/office/powerpoint/2010/main" val="281091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8032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Feeder primary schools and transition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5DE598-BF0B-2543-8C70-960470ED7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888219"/>
              </p:ext>
            </p:extLst>
          </p:nvPr>
        </p:nvGraphicFramePr>
        <p:xfrm>
          <a:off x="1523999" y="1206595"/>
          <a:ext cx="6882581" cy="448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031D51-8DCD-AA4E-B726-4E8ADEACE1C6}"/>
              </a:ext>
            </a:extLst>
          </p:cNvPr>
          <p:cNvSpPr txBox="1"/>
          <p:nvPr/>
        </p:nvSpPr>
        <p:spPr>
          <a:xfrm>
            <a:off x="246109" y="3555962"/>
            <a:ext cx="23382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b="1" dirty="0"/>
            </a:br>
            <a:r>
              <a:rPr lang="en-US" sz="2800" b="1" dirty="0"/>
              <a:t>2018/19 year</a:t>
            </a:r>
          </a:p>
          <a:p>
            <a:endParaRPr lang="en-US" sz="2800" b="1" dirty="0"/>
          </a:p>
          <a:p>
            <a:r>
              <a:rPr lang="en-US" sz="2800" b="1" dirty="0"/>
              <a:t>65 + pupils from Pitlochry catchment  </a:t>
            </a:r>
            <a:br>
              <a:rPr lang="en-US" sz="2000" b="1" dirty="0"/>
            </a:br>
            <a:endParaRPr lang="en-US" sz="2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061DB125-66EB-9F48-A9DD-FE47270B7C99}"/>
              </a:ext>
            </a:extLst>
          </p:cNvPr>
          <p:cNvSpPr/>
          <p:nvPr/>
        </p:nvSpPr>
        <p:spPr>
          <a:xfrm>
            <a:off x="457200" y="2859801"/>
            <a:ext cx="3405036" cy="589935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PHS transition to BA after S4</a:t>
            </a:r>
          </a:p>
        </p:txBody>
      </p:sp>
    </p:spTree>
    <p:extLst>
      <p:ext uri="{BB962C8B-B14F-4D97-AF65-F5344CB8AC3E}">
        <p14:creationId xmlns:p14="http://schemas.microsoft.com/office/powerpoint/2010/main" val="333814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74"/>
            <a:ext cx="7886700" cy="808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Senior phase teaching staff at Breadalbane Academy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DE45DA-36A3-5A44-8C58-5A8A000E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3804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phic 3" descr="Group">
            <a:extLst>
              <a:ext uri="{FF2B5EF4-FFF2-40B4-BE49-F238E27FC236}">
                <a16:creationId xmlns:a16="http://schemas.microsoft.com/office/drawing/2014/main" id="{1FC2E255-684E-9E4D-AB71-326573E74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2129" y="2533939"/>
            <a:ext cx="2492477" cy="2492477"/>
          </a:xfrm>
          <a:prstGeom prst="rect">
            <a:avLst/>
          </a:prstGeom>
        </p:spPr>
      </p:pic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1B654E42-2B28-0240-BB0E-123B75579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175" y="4304323"/>
            <a:ext cx="2014998" cy="2014998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B8AA6FD-62E0-F54B-B91F-DE9147B90192}"/>
              </a:ext>
            </a:extLst>
          </p:cNvPr>
          <p:cNvSpPr/>
          <p:nvPr/>
        </p:nvSpPr>
        <p:spPr>
          <a:xfrm>
            <a:off x="1985501" y="3360891"/>
            <a:ext cx="2256503" cy="943432"/>
          </a:xfrm>
          <a:prstGeom prst="wedge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Teaching ratio</a:t>
            </a:r>
          </a:p>
          <a:p>
            <a:pPr algn="ctr"/>
            <a:r>
              <a:rPr lang="en-US" sz="2000" b="1" dirty="0"/>
              <a:t>Approx. 10.5 pupils to teacher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B4359D46-F7E7-1648-9EF6-B0781785BCC0}"/>
              </a:ext>
            </a:extLst>
          </p:cNvPr>
          <p:cNvSpPr/>
          <p:nvPr/>
        </p:nvSpPr>
        <p:spPr>
          <a:xfrm>
            <a:off x="5882762" y="1642898"/>
            <a:ext cx="2851969" cy="943432"/>
          </a:xfrm>
          <a:prstGeom prst="wedge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43 members of full time and part time staff, </a:t>
            </a:r>
          </a:p>
          <a:p>
            <a:pPr algn="ctr"/>
            <a:r>
              <a:rPr lang="en-US" sz="2000" b="1" dirty="0"/>
              <a:t>1 HT, 2 DHT</a:t>
            </a:r>
          </a:p>
        </p:txBody>
      </p:sp>
    </p:spTree>
    <p:extLst>
      <p:ext uri="{BB962C8B-B14F-4D97-AF65-F5344CB8AC3E}">
        <p14:creationId xmlns:p14="http://schemas.microsoft.com/office/powerpoint/2010/main" val="380016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7580"/>
            <a:ext cx="7886700" cy="808563"/>
          </a:xfrm>
        </p:spPr>
        <p:txBody>
          <a:bodyPr>
            <a:noAutofit/>
          </a:bodyPr>
          <a:lstStyle/>
          <a:p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r>
              <a:rPr lang="en-GB" b="1" dirty="0">
                <a:solidFill>
                  <a:schemeClr val="accent1"/>
                </a:solidFill>
                <a:latin typeface="+mn-lt"/>
              </a:rPr>
              <a:t>Senior phase course choice </a:t>
            </a: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5B7B6B-3A90-1F43-A961-5A166E6AF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39950"/>
              </p:ext>
            </p:extLst>
          </p:nvPr>
        </p:nvGraphicFramePr>
        <p:xfrm>
          <a:off x="628650" y="1447198"/>
          <a:ext cx="8231916" cy="51576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2876">
                  <a:extLst>
                    <a:ext uri="{9D8B030D-6E8A-4147-A177-3AD203B41FA5}">
                      <a16:colId xmlns:a16="http://schemas.microsoft.com/office/drawing/2014/main" val="502275369"/>
                    </a:ext>
                  </a:extLst>
                </a:gridCol>
                <a:gridCol w="1416142">
                  <a:extLst>
                    <a:ext uri="{9D8B030D-6E8A-4147-A177-3AD203B41FA5}">
                      <a16:colId xmlns:a16="http://schemas.microsoft.com/office/drawing/2014/main" val="2577529588"/>
                    </a:ext>
                  </a:extLst>
                </a:gridCol>
                <a:gridCol w="1639024">
                  <a:extLst>
                    <a:ext uri="{9D8B030D-6E8A-4147-A177-3AD203B41FA5}">
                      <a16:colId xmlns:a16="http://schemas.microsoft.com/office/drawing/2014/main" val="3140897313"/>
                    </a:ext>
                  </a:extLst>
                </a:gridCol>
                <a:gridCol w="1266853">
                  <a:extLst>
                    <a:ext uri="{9D8B030D-6E8A-4147-A177-3AD203B41FA5}">
                      <a16:colId xmlns:a16="http://schemas.microsoft.com/office/drawing/2014/main" val="1764428730"/>
                    </a:ext>
                  </a:extLst>
                </a:gridCol>
                <a:gridCol w="1490261">
                  <a:extLst>
                    <a:ext uri="{9D8B030D-6E8A-4147-A177-3AD203B41FA5}">
                      <a16:colId xmlns:a16="http://schemas.microsoft.com/office/drawing/2014/main" val="202258068"/>
                    </a:ext>
                  </a:extLst>
                </a:gridCol>
                <a:gridCol w="1766760">
                  <a:extLst>
                    <a:ext uri="{9D8B030D-6E8A-4147-A177-3AD203B41FA5}">
                      <a16:colId xmlns:a16="http://schemas.microsoft.com/office/drawing/2014/main" val="2581543255"/>
                    </a:ext>
                  </a:extLst>
                </a:gridCol>
              </a:tblGrid>
              <a:tr h="33522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extLst>
                  <a:ext uri="{0D108BD9-81ED-4DB2-BD59-A6C34878D82A}">
                    <a16:rowId xmlns:a16="http://schemas.microsoft.com/office/drawing/2014/main" val="1521602849"/>
                  </a:ext>
                </a:extLst>
              </a:tr>
              <a:tr h="803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AH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br>
                        <a:rPr lang="en-GB" sz="1000" b="1" dirty="0">
                          <a:effectLst/>
                        </a:rPr>
                      </a:br>
                      <a:r>
                        <a:rPr lang="en-GB" sz="1000" b="1" dirty="0">
                          <a:effectLst/>
                        </a:rPr>
                        <a:t>Art &amp; Design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Biology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Geography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Graphic Communication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Business Management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Mathematics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English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Drama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Chemistry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French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Music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Engineering Science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History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Physical Education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extLst>
                  <a:ext uri="{0D108BD9-81ED-4DB2-BD59-A6C34878D82A}">
                    <a16:rowId xmlns:a16="http://schemas.microsoft.com/office/drawing/2014/main" val="2405772099"/>
                  </a:ext>
                </a:extLst>
              </a:tr>
              <a:tr h="16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Biology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Chemistry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English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German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Graphic Communication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Health &amp; Food Technology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History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Music Technology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Biology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Business Management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English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Fashion &amp; Textile Technology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Mathematics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Media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Administration &amp; IT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Art &amp; Design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Drama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English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Modern Studies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Computing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French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Mathematics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Music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Physical Education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Spanish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Biology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Engineering Science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Gaelic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Geography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Physical Education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Photography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extLst>
                  <a:ext uri="{0D108BD9-81ED-4DB2-BD59-A6C34878D82A}">
                    <a16:rowId xmlns:a16="http://schemas.microsoft.com/office/drawing/2014/main" val="2965508686"/>
                  </a:ext>
                </a:extLst>
              </a:tr>
              <a:tr h="2411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Nat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3-5 SfW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NPA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Application of Mathematics (S5/6 only)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Chemistry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English (S5/6 only)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French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German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Hairdressing (N5 S5/6 only)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Health &amp; Food Technology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Music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Music Technology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Photography NPA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Rural Skills N4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Art &amp; Design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Automotive Engineering N4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Biology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Fashion &amp; Textile Technology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Geography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Mathematics (S5/6 only)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Media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Music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Administration &amp; IT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Art &amp; Design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Chemistry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Graphic Communication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Hospitality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Physical Education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Spanish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Sport, Recreation &amp;     Uniformed Services (S5/6 only)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Biology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Childcare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Drama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Engineering Science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History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Physical Education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Rural Skills SPA (S5/6 only)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Biology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Business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Computing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Design &amp; Manufacture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Gaelic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Hairdressing N4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Hospitality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Modern Studies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Physics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0" marB="0"/>
                </a:tc>
                <a:extLst>
                  <a:ext uri="{0D108BD9-81ED-4DB2-BD59-A6C34878D82A}">
                    <a16:rowId xmlns:a16="http://schemas.microsoft.com/office/drawing/2014/main" val="3501217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10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A750-EB27-6646-BB05-86BCD0B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8032"/>
            <a:ext cx="7886700" cy="808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A rounded successful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54B8-FBB1-B043-8773-D944D4A8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34" y="6078071"/>
            <a:ext cx="2673632" cy="526824"/>
          </a:xfrm>
          <a:prstGeom prst="rect">
            <a:avLst/>
          </a:prstGeom>
        </p:spPr>
      </p:pic>
      <p:pic>
        <p:nvPicPr>
          <p:cNvPr id="7" name="Graphic 6" descr="Test tubes">
            <a:extLst>
              <a:ext uri="{FF2B5EF4-FFF2-40B4-BE49-F238E27FC236}">
                <a16:creationId xmlns:a16="http://schemas.microsoft.com/office/drawing/2014/main" id="{F99DF993-6404-5446-8FFA-D1BA23AD8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985" y="134771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8148-A5C2-4546-B8A8-6123EC311D7C}"/>
              </a:ext>
            </a:extLst>
          </p:cNvPr>
          <p:cNvSpPr txBox="1"/>
          <p:nvPr/>
        </p:nvSpPr>
        <p:spPr>
          <a:xfrm>
            <a:off x="628651" y="2403237"/>
            <a:ext cx="214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STEM success</a:t>
            </a:r>
          </a:p>
          <a:p>
            <a:r>
              <a:rPr lang="en-US" b="1" dirty="0"/>
              <a:t>1 of 3 schools selected in Scottish Educational Awards</a:t>
            </a:r>
          </a:p>
        </p:txBody>
      </p:sp>
      <p:pic>
        <p:nvPicPr>
          <p:cNvPr id="11" name="Graphic 10" descr="Small paint brush">
            <a:extLst>
              <a:ext uri="{FF2B5EF4-FFF2-40B4-BE49-F238E27FC236}">
                <a16:creationId xmlns:a16="http://schemas.microsoft.com/office/drawing/2014/main" id="{F57B42C5-05C9-D448-B26D-D76882271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7601" y="167350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C88AD7-1C6F-7D43-8AB4-9A988F49C878}"/>
              </a:ext>
            </a:extLst>
          </p:cNvPr>
          <p:cNvSpPr txBox="1"/>
          <p:nvPr/>
        </p:nvSpPr>
        <p:spPr>
          <a:xfrm>
            <a:off x="3196704" y="2621915"/>
            <a:ext cx="214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Monarch of the Glen – collaborative project with National Gallery</a:t>
            </a:r>
          </a:p>
        </p:txBody>
      </p:sp>
      <p:pic>
        <p:nvPicPr>
          <p:cNvPr id="14" name="Graphic 13" descr="Trophy">
            <a:extLst>
              <a:ext uri="{FF2B5EF4-FFF2-40B4-BE49-F238E27FC236}">
                <a16:creationId xmlns:a16="http://schemas.microsoft.com/office/drawing/2014/main" id="{4B7B0D7A-7B76-274C-B961-5139E0ECB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3721" y="1371838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2DBE12-FB27-DB41-8E73-00FD10446844}"/>
              </a:ext>
            </a:extLst>
          </p:cNvPr>
          <p:cNvSpPr txBox="1"/>
          <p:nvPr/>
        </p:nvSpPr>
        <p:spPr>
          <a:xfrm>
            <a:off x="5846393" y="2270545"/>
            <a:ext cx="214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Wide sporting achievement across teams and up to national level</a:t>
            </a:r>
          </a:p>
        </p:txBody>
      </p:sp>
      <p:pic>
        <p:nvPicPr>
          <p:cNvPr id="17" name="Graphic 16" descr="Upward trend">
            <a:extLst>
              <a:ext uri="{FF2B5EF4-FFF2-40B4-BE49-F238E27FC236}">
                <a16:creationId xmlns:a16="http://schemas.microsoft.com/office/drawing/2014/main" id="{33AD6306-A1B7-BD43-B6D7-B8A0E5168D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03694" y="4020053"/>
            <a:ext cx="1125087" cy="1125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2FAA13-B250-B941-9A11-26343EE73EFA}"/>
              </a:ext>
            </a:extLst>
          </p:cNvPr>
          <p:cNvSpPr txBox="1"/>
          <p:nvPr/>
        </p:nvSpPr>
        <p:spPr>
          <a:xfrm>
            <a:off x="3703694" y="5334459"/>
            <a:ext cx="214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Academic results</a:t>
            </a:r>
          </a:p>
          <a:p>
            <a:r>
              <a:rPr lang="en-US" b="1" dirty="0"/>
              <a:t>Times Top 50</a:t>
            </a:r>
          </a:p>
        </p:txBody>
      </p:sp>
      <p:pic>
        <p:nvPicPr>
          <p:cNvPr id="20" name="Graphic 19" descr="Backpack">
            <a:extLst>
              <a:ext uri="{FF2B5EF4-FFF2-40B4-BE49-F238E27FC236}">
                <a16:creationId xmlns:a16="http://schemas.microsoft.com/office/drawing/2014/main" id="{D103BA62-D070-1C48-93FE-7025C78A45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3833" y="4211646"/>
            <a:ext cx="1122813" cy="11228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175592-D9E4-3A44-B5C2-79F2C16C484F}"/>
              </a:ext>
            </a:extLst>
          </p:cNvPr>
          <p:cNvSpPr txBox="1"/>
          <p:nvPr/>
        </p:nvSpPr>
        <p:spPr>
          <a:xfrm>
            <a:off x="5902524" y="4801134"/>
            <a:ext cx="287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Rural skills –</a:t>
            </a:r>
            <a:r>
              <a:rPr lang="en-GB" b="1" dirty="0"/>
              <a:t>finalist in the education category of the Scottish Rural Awards 2019</a:t>
            </a:r>
            <a:endParaRPr lang="en-US" b="1" dirty="0"/>
          </a:p>
        </p:txBody>
      </p:sp>
      <p:pic>
        <p:nvPicPr>
          <p:cNvPr id="16" name="Graphic 15" descr="Backpack">
            <a:extLst>
              <a:ext uri="{FF2B5EF4-FFF2-40B4-BE49-F238E27FC236}">
                <a16:creationId xmlns:a16="http://schemas.microsoft.com/office/drawing/2014/main" id="{FAF154E0-3032-8747-A46B-2AD8403C4C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9626" y="3822244"/>
            <a:ext cx="1122813" cy="1122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BE6905-4C1D-3447-91A6-ABA8CC6D105C}"/>
              </a:ext>
            </a:extLst>
          </p:cNvPr>
          <p:cNvSpPr txBox="1"/>
          <p:nvPr/>
        </p:nvSpPr>
        <p:spPr>
          <a:xfrm>
            <a:off x="628651" y="5239745"/>
            <a:ext cx="287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Innovative Partnership with local adventure tourism sector - Featured on BBC</a:t>
            </a:r>
            <a:r>
              <a:rPr lang="en-US" b="1" dirty="0"/>
              <a:t> Adventure show</a:t>
            </a:r>
          </a:p>
        </p:txBody>
      </p:sp>
    </p:spTree>
    <p:extLst>
      <p:ext uri="{BB962C8B-B14F-4D97-AF65-F5344CB8AC3E}">
        <p14:creationId xmlns:p14="http://schemas.microsoft.com/office/powerpoint/2010/main" val="235369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2456</TotalTime>
  <Words>1391</Words>
  <Application>Microsoft Macintosh PowerPoint</Application>
  <PresentationFormat>On-screen Show (4:3)</PresentationFormat>
  <Paragraphs>323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-webkit-standard</vt:lpstr>
      <vt:lpstr>Arial</vt:lpstr>
      <vt:lpstr>Calibri</vt:lpstr>
      <vt:lpstr>Calibri Light</vt:lpstr>
      <vt:lpstr>Times New Roman</vt:lpstr>
      <vt:lpstr>Office Theme</vt:lpstr>
      <vt:lpstr>     PKC School Estates Review   Breadalbane Academy and the Highland Perthshire Community What's best for ALL our children?</vt:lpstr>
      <vt:lpstr>Overview</vt:lpstr>
      <vt:lpstr>Introduction</vt:lpstr>
      <vt:lpstr>    Status Quo – current provision    </vt:lpstr>
      <vt:lpstr>    Status quo     </vt:lpstr>
      <vt:lpstr>Feeder primary schools and transition</vt:lpstr>
      <vt:lpstr>Senior phase teaching staff at Breadalbane Academy</vt:lpstr>
      <vt:lpstr> Senior phase course choice   </vt:lpstr>
      <vt:lpstr>A rounded successful school</vt:lpstr>
      <vt:lpstr>Size of schools</vt:lpstr>
      <vt:lpstr>Size of schools</vt:lpstr>
      <vt:lpstr>    School review process    </vt:lpstr>
      <vt:lpstr>PowerPoint Presentation</vt:lpstr>
      <vt:lpstr>Right to be consulted</vt:lpstr>
      <vt:lpstr>Right to be consulted</vt:lpstr>
      <vt:lpstr>Pitlochry High School - options</vt:lpstr>
      <vt:lpstr>    Impacts and concerns    </vt:lpstr>
      <vt:lpstr>Pitlochry High School  – options impacting on BA</vt:lpstr>
      <vt:lpstr>Impacts of options 2 and 3 to BA</vt:lpstr>
      <vt:lpstr>Option 2 - delivery of education</vt:lpstr>
      <vt:lpstr>PowerPoint Presentation</vt:lpstr>
      <vt:lpstr>Concerns</vt:lpstr>
      <vt:lpstr>Actions to date</vt:lpstr>
      <vt:lpstr>Call to action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stevenson</dc:creator>
  <cp:lastModifiedBy>Lyndsey Hurley</cp:lastModifiedBy>
  <cp:revision>57</cp:revision>
  <cp:lastPrinted>2019-01-30T13:53:04Z</cp:lastPrinted>
  <dcterms:created xsi:type="dcterms:W3CDTF">2019-01-12T21:41:58Z</dcterms:created>
  <dcterms:modified xsi:type="dcterms:W3CDTF">2019-01-31T18:07:47Z</dcterms:modified>
</cp:coreProperties>
</file>